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</p:sldMasterIdLst>
  <p:notesMasterIdLst>
    <p:notesMasterId r:id="rId60"/>
  </p:notesMasterIdLst>
  <p:sldIdLst>
    <p:sldId id="256" r:id="rId2"/>
    <p:sldId id="257" r:id="rId3"/>
    <p:sldId id="315" r:id="rId4"/>
    <p:sldId id="320" r:id="rId5"/>
    <p:sldId id="393" r:id="rId6"/>
    <p:sldId id="296" r:id="rId7"/>
    <p:sldId id="308" r:id="rId8"/>
    <p:sldId id="307" r:id="rId9"/>
    <p:sldId id="394" r:id="rId10"/>
    <p:sldId id="395" r:id="rId11"/>
    <p:sldId id="396" r:id="rId12"/>
    <p:sldId id="397" r:id="rId13"/>
    <p:sldId id="258" r:id="rId14"/>
    <p:sldId id="259" r:id="rId15"/>
    <p:sldId id="260" r:id="rId16"/>
    <p:sldId id="317" r:id="rId17"/>
    <p:sldId id="316" r:id="rId18"/>
    <p:sldId id="262" r:id="rId19"/>
    <p:sldId id="261" r:id="rId20"/>
    <p:sldId id="263" r:id="rId21"/>
    <p:sldId id="319" r:id="rId22"/>
    <p:sldId id="392" r:id="rId23"/>
    <p:sldId id="380" r:id="rId24"/>
    <p:sldId id="381" r:id="rId25"/>
    <p:sldId id="382" r:id="rId26"/>
    <p:sldId id="383" r:id="rId27"/>
    <p:sldId id="384" r:id="rId28"/>
    <p:sldId id="385" r:id="rId29"/>
    <p:sldId id="386" r:id="rId30"/>
    <p:sldId id="387" r:id="rId31"/>
    <p:sldId id="388" r:id="rId32"/>
    <p:sldId id="389" r:id="rId33"/>
    <p:sldId id="390" r:id="rId34"/>
    <p:sldId id="391" r:id="rId35"/>
    <p:sldId id="372" r:id="rId36"/>
    <p:sldId id="374" r:id="rId37"/>
    <p:sldId id="376" r:id="rId38"/>
    <p:sldId id="377" r:id="rId39"/>
    <p:sldId id="379" r:id="rId40"/>
    <p:sldId id="264" r:id="rId41"/>
    <p:sldId id="265" r:id="rId42"/>
    <p:sldId id="266" r:id="rId43"/>
    <p:sldId id="270" r:id="rId44"/>
    <p:sldId id="298" r:id="rId45"/>
    <p:sldId id="299" r:id="rId46"/>
    <p:sldId id="300" r:id="rId47"/>
    <p:sldId id="301" r:id="rId48"/>
    <p:sldId id="302" r:id="rId49"/>
    <p:sldId id="272" r:id="rId50"/>
    <p:sldId id="273" r:id="rId51"/>
    <p:sldId id="275" r:id="rId52"/>
    <p:sldId id="267" r:id="rId53"/>
    <p:sldId id="269" r:id="rId54"/>
    <p:sldId id="311" r:id="rId55"/>
    <p:sldId id="312" r:id="rId56"/>
    <p:sldId id="305" r:id="rId57"/>
    <p:sldId id="313" r:id="rId58"/>
    <p:sldId id="314" r:id="rId59"/>
  </p:sldIdLst>
  <p:sldSz cx="12192000" cy="6858000"/>
  <p:notesSz cx="6761163" cy="9942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7"/>
    <p:restoredTop sz="95479" autoAdjust="0"/>
  </p:normalViewPr>
  <p:slideViewPr>
    <p:cSldViewPr snapToGrid="0">
      <p:cViewPr varScale="1">
        <p:scale>
          <a:sx n="121" d="100"/>
          <a:sy n="121" d="100"/>
        </p:scale>
        <p:origin x="84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gramiz.com/python-programming/string" TargetMode="External"/><Relationship Id="rId1" Type="http://schemas.openxmlformats.org/officeDocument/2006/relationships/hyperlink" Target="https://www.programiz.com/python-programming/tuple" TargetMode="External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gramiz.com/python-programming/string" TargetMode="External"/><Relationship Id="rId1" Type="http://schemas.openxmlformats.org/officeDocument/2006/relationships/hyperlink" Target="https://www.programiz.com/python-programming/tupl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E099EB-95C1-463D-8E8D-31559753F6F1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9AEFA00-3532-4546-8835-5AB4EDF6831A}">
      <dgm:prSet/>
      <dgm:spPr/>
      <dgm:t>
        <a:bodyPr/>
        <a:lstStyle/>
        <a:p>
          <a:r>
            <a:rPr lang="en-US" b="1" dirty="0"/>
            <a:t>int (signed integers) </a:t>
          </a:r>
          <a:r>
            <a:rPr lang="en-US" dirty="0"/>
            <a:t>− They are often called just integers or </a:t>
          </a:r>
          <a:r>
            <a:rPr lang="en-US" dirty="0" err="1"/>
            <a:t>ints</a:t>
          </a:r>
          <a:r>
            <a:rPr lang="en-US" dirty="0"/>
            <a:t>, are positive or negative whole numbers with no decimal point.</a:t>
          </a:r>
        </a:p>
      </dgm:t>
    </dgm:pt>
    <dgm:pt modelId="{97A5FDAE-1927-4FF2-8C4B-B545B953E82B}" type="parTrans" cxnId="{E6B49F68-6FA2-4E25-A4C2-E34D07ABC47D}">
      <dgm:prSet/>
      <dgm:spPr/>
      <dgm:t>
        <a:bodyPr/>
        <a:lstStyle/>
        <a:p>
          <a:endParaRPr lang="en-US"/>
        </a:p>
      </dgm:t>
    </dgm:pt>
    <dgm:pt modelId="{541FAEA4-FF48-4C67-8928-B1FDDC9D2BAD}" type="sibTrans" cxnId="{E6B49F68-6FA2-4E25-A4C2-E34D07ABC47D}">
      <dgm:prSet/>
      <dgm:spPr/>
      <dgm:t>
        <a:bodyPr/>
        <a:lstStyle/>
        <a:p>
          <a:endParaRPr lang="en-US"/>
        </a:p>
      </dgm:t>
    </dgm:pt>
    <dgm:pt modelId="{020827BC-6136-469C-90FF-7F660E3CB178}">
      <dgm:prSet/>
      <dgm:spPr/>
      <dgm:t>
        <a:bodyPr/>
        <a:lstStyle/>
        <a:p>
          <a:r>
            <a:rPr lang="en-US" b="1" dirty="0"/>
            <a:t>Long (long integers )</a:t>
          </a:r>
          <a:r>
            <a:rPr lang="en-US" dirty="0"/>
            <a:t> − Also called longs, they are integers of unlimited size, written like integers and followed by an uppercase or lowercase L.</a:t>
          </a:r>
        </a:p>
      </dgm:t>
    </dgm:pt>
    <dgm:pt modelId="{9F88DDB6-8D38-4A64-9F84-18D9B8911236}" type="parTrans" cxnId="{1A41ACC4-2BD6-42CE-92FB-295447C2BF28}">
      <dgm:prSet/>
      <dgm:spPr/>
      <dgm:t>
        <a:bodyPr/>
        <a:lstStyle/>
        <a:p>
          <a:endParaRPr lang="en-US"/>
        </a:p>
      </dgm:t>
    </dgm:pt>
    <dgm:pt modelId="{6549D46C-2245-49D3-8EFF-873375A1E57F}" type="sibTrans" cxnId="{1A41ACC4-2BD6-42CE-92FB-295447C2BF28}">
      <dgm:prSet/>
      <dgm:spPr/>
      <dgm:t>
        <a:bodyPr/>
        <a:lstStyle/>
        <a:p>
          <a:endParaRPr lang="en-US"/>
        </a:p>
      </dgm:t>
    </dgm:pt>
    <dgm:pt modelId="{C49C5A98-ABC1-4CB5-A236-7D790D5EC107}">
      <dgm:prSet/>
      <dgm:spPr/>
      <dgm:t>
        <a:bodyPr/>
        <a:lstStyle/>
        <a:p>
          <a:r>
            <a:rPr lang="en-US" b="1" dirty="0"/>
            <a:t>float (floating point real values) </a:t>
          </a:r>
          <a:r>
            <a:rPr lang="en-US" dirty="0"/>
            <a:t>− Also called floats, they represent real numbers and are written with a decimal point dividing the integer and fractional parts.</a:t>
          </a:r>
        </a:p>
      </dgm:t>
    </dgm:pt>
    <dgm:pt modelId="{DAE0D77E-DCB2-47B3-93E8-48ABEA16B84C}" type="parTrans" cxnId="{7B700328-02C7-467B-B6DC-A129863D4378}">
      <dgm:prSet/>
      <dgm:spPr/>
      <dgm:t>
        <a:bodyPr/>
        <a:lstStyle/>
        <a:p>
          <a:endParaRPr lang="en-US"/>
        </a:p>
      </dgm:t>
    </dgm:pt>
    <dgm:pt modelId="{B1AA757A-C34F-4384-9EA0-69748E68998A}" type="sibTrans" cxnId="{7B700328-02C7-467B-B6DC-A129863D4378}">
      <dgm:prSet/>
      <dgm:spPr/>
      <dgm:t>
        <a:bodyPr/>
        <a:lstStyle/>
        <a:p>
          <a:endParaRPr lang="en-US"/>
        </a:p>
      </dgm:t>
    </dgm:pt>
    <dgm:pt modelId="{EB6547B0-008A-4807-925F-3B1A43B63474}">
      <dgm:prSet/>
      <dgm:spPr/>
      <dgm:t>
        <a:bodyPr/>
        <a:lstStyle/>
        <a:p>
          <a:r>
            <a:rPr lang="en-US" b="1"/>
            <a:t>complex (complex numbers) </a:t>
          </a:r>
          <a:r>
            <a:rPr lang="en-US"/>
            <a:t>− are of the form a + bJ, where a and b are floats and J (or j) represents the square root of -1 (which is an imaginary number).</a:t>
          </a:r>
        </a:p>
      </dgm:t>
    </dgm:pt>
    <dgm:pt modelId="{6C86A227-ACA4-4CAA-9BC1-609557B237A4}" type="parTrans" cxnId="{DF44AD57-1F61-411C-8260-4831F17B4A85}">
      <dgm:prSet/>
      <dgm:spPr/>
      <dgm:t>
        <a:bodyPr/>
        <a:lstStyle/>
        <a:p>
          <a:endParaRPr lang="en-US"/>
        </a:p>
      </dgm:t>
    </dgm:pt>
    <dgm:pt modelId="{1719F6F5-4949-453C-B0DF-8B9EA4D8D52C}" type="sibTrans" cxnId="{DF44AD57-1F61-411C-8260-4831F17B4A85}">
      <dgm:prSet/>
      <dgm:spPr/>
      <dgm:t>
        <a:bodyPr/>
        <a:lstStyle/>
        <a:p>
          <a:endParaRPr lang="en-US"/>
        </a:p>
      </dgm:t>
    </dgm:pt>
    <dgm:pt modelId="{D5554F0F-E27E-BA47-9AF5-65C092A7EA52}" type="pres">
      <dgm:prSet presAssocID="{CEE099EB-95C1-463D-8E8D-31559753F6F1}" presName="vert0" presStyleCnt="0">
        <dgm:presLayoutVars>
          <dgm:dir/>
          <dgm:animOne val="branch"/>
          <dgm:animLvl val="lvl"/>
        </dgm:presLayoutVars>
      </dgm:prSet>
      <dgm:spPr/>
    </dgm:pt>
    <dgm:pt modelId="{7D7FB80D-036F-B043-B1D3-DC2392F975E1}" type="pres">
      <dgm:prSet presAssocID="{29AEFA00-3532-4546-8835-5AB4EDF6831A}" presName="thickLine" presStyleLbl="alignNode1" presStyleIdx="0" presStyleCnt="4"/>
      <dgm:spPr/>
    </dgm:pt>
    <dgm:pt modelId="{07A3FC57-2DE9-6A4E-B635-A2CDD5B1B02C}" type="pres">
      <dgm:prSet presAssocID="{29AEFA00-3532-4546-8835-5AB4EDF6831A}" presName="horz1" presStyleCnt="0"/>
      <dgm:spPr/>
    </dgm:pt>
    <dgm:pt modelId="{01421663-F6F7-2A43-85AF-3EF94EE8EC66}" type="pres">
      <dgm:prSet presAssocID="{29AEFA00-3532-4546-8835-5AB4EDF6831A}" presName="tx1" presStyleLbl="revTx" presStyleIdx="0" presStyleCnt="4"/>
      <dgm:spPr/>
    </dgm:pt>
    <dgm:pt modelId="{AC935E52-137C-E24F-9102-E9FFF5D096A6}" type="pres">
      <dgm:prSet presAssocID="{29AEFA00-3532-4546-8835-5AB4EDF6831A}" presName="vert1" presStyleCnt="0"/>
      <dgm:spPr/>
    </dgm:pt>
    <dgm:pt modelId="{C5458BC0-EB63-C64F-A04B-A41D8B6315C0}" type="pres">
      <dgm:prSet presAssocID="{020827BC-6136-469C-90FF-7F660E3CB178}" presName="thickLine" presStyleLbl="alignNode1" presStyleIdx="1" presStyleCnt="4"/>
      <dgm:spPr/>
    </dgm:pt>
    <dgm:pt modelId="{9F0089B0-D258-B94E-8182-2BEE6AAE278B}" type="pres">
      <dgm:prSet presAssocID="{020827BC-6136-469C-90FF-7F660E3CB178}" presName="horz1" presStyleCnt="0"/>
      <dgm:spPr/>
    </dgm:pt>
    <dgm:pt modelId="{159467DF-6EBD-5041-994E-BF9A02C53E96}" type="pres">
      <dgm:prSet presAssocID="{020827BC-6136-469C-90FF-7F660E3CB178}" presName="tx1" presStyleLbl="revTx" presStyleIdx="1" presStyleCnt="4"/>
      <dgm:spPr/>
    </dgm:pt>
    <dgm:pt modelId="{FE37A719-B2C1-D441-BC49-731861E03805}" type="pres">
      <dgm:prSet presAssocID="{020827BC-6136-469C-90FF-7F660E3CB178}" presName="vert1" presStyleCnt="0"/>
      <dgm:spPr/>
    </dgm:pt>
    <dgm:pt modelId="{63B2F36A-7040-3843-B82E-EDB550921AEB}" type="pres">
      <dgm:prSet presAssocID="{C49C5A98-ABC1-4CB5-A236-7D790D5EC107}" presName="thickLine" presStyleLbl="alignNode1" presStyleIdx="2" presStyleCnt="4"/>
      <dgm:spPr/>
    </dgm:pt>
    <dgm:pt modelId="{96FC258E-5CCA-724E-AEA7-5A93D72C89F2}" type="pres">
      <dgm:prSet presAssocID="{C49C5A98-ABC1-4CB5-A236-7D790D5EC107}" presName="horz1" presStyleCnt="0"/>
      <dgm:spPr/>
    </dgm:pt>
    <dgm:pt modelId="{FC00D99F-395F-7649-9B54-7BE8523BB800}" type="pres">
      <dgm:prSet presAssocID="{C49C5A98-ABC1-4CB5-A236-7D790D5EC107}" presName="tx1" presStyleLbl="revTx" presStyleIdx="2" presStyleCnt="4"/>
      <dgm:spPr/>
    </dgm:pt>
    <dgm:pt modelId="{6971E605-88C3-ED4F-8005-16912F6A6B88}" type="pres">
      <dgm:prSet presAssocID="{C49C5A98-ABC1-4CB5-A236-7D790D5EC107}" presName="vert1" presStyleCnt="0"/>
      <dgm:spPr/>
    </dgm:pt>
    <dgm:pt modelId="{6147E62B-7916-3B4D-A2A0-030840700B16}" type="pres">
      <dgm:prSet presAssocID="{EB6547B0-008A-4807-925F-3B1A43B63474}" presName="thickLine" presStyleLbl="alignNode1" presStyleIdx="3" presStyleCnt="4"/>
      <dgm:spPr/>
    </dgm:pt>
    <dgm:pt modelId="{92BCA9BC-DCBA-314E-9504-81A47CBB44B1}" type="pres">
      <dgm:prSet presAssocID="{EB6547B0-008A-4807-925F-3B1A43B63474}" presName="horz1" presStyleCnt="0"/>
      <dgm:spPr/>
    </dgm:pt>
    <dgm:pt modelId="{04DBEDF7-B580-AC49-9F16-CA5F49731559}" type="pres">
      <dgm:prSet presAssocID="{EB6547B0-008A-4807-925F-3B1A43B63474}" presName="tx1" presStyleLbl="revTx" presStyleIdx="3" presStyleCnt="4"/>
      <dgm:spPr/>
    </dgm:pt>
    <dgm:pt modelId="{822A36B3-AAAC-DA4A-854E-67C54F246494}" type="pres">
      <dgm:prSet presAssocID="{EB6547B0-008A-4807-925F-3B1A43B63474}" presName="vert1" presStyleCnt="0"/>
      <dgm:spPr/>
    </dgm:pt>
  </dgm:ptLst>
  <dgm:cxnLst>
    <dgm:cxn modelId="{01BBCE25-4450-8847-9B2C-3D3FEF4754B6}" type="presOf" srcId="{EB6547B0-008A-4807-925F-3B1A43B63474}" destId="{04DBEDF7-B580-AC49-9F16-CA5F49731559}" srcOrd="0" destOrd="0" presId="urn:microsoft.com/office/officeart/2008/layout/LinedList"/>
    <dgm:cxn modelId="{7B700328-02C7-467B-B6DC-A129863D4378}" srcId="{CEE099EB-95C1-463D-8E8D-31559753F6F1}" destId="{C49C5A98-ABC1-4CB5-A236-7D790D5EC107}" srcOrd="2" destOrd="0" parTransId="{DAE0D77E-DCB2-47B3-93E8-48ABEA16B84C}" sibTransId="{B1AA757A-C34F-4384-9EA0-69748E68998A}"/>
    <dgm:cxn modelId="{B5DFF556-D6C9-164A-89FA-C0B4C5F0E3FD}" type="presOf" srcId="{020827BC-6136-469C-90FF-7F660E3CB178}" destId="{159467DF-6EBD-5041-994E-BF9A02C53E96}" srcOrd="0" destOrd="0" presId="urn:microsoft.com/office/officeart/2008/layout/LinedList"/>
    <dgm:cxn modelId="{DF44AD57-1F61-411C-8260-4831F17B4A85}" srcId="{CEE099EB-95C1-463D-8E8D-31559753F6F1}" destId="{EB6547B0-008A-4807-925F-3B1A43B63474}" srcOrd="3" destOrd="0" parTransId="{6C86A227-ACA4-4CAA-9BC1-609557B237A4}" sibTransId="{1719F6F5-4949-453C-B0DF-8B9EA4D8D52C}"/>
    <dgm:cxn modelId="{E6B49F68-6FA2-4E25-A4C2-E34D07ABC47D}" srcId="{CEE099EB-95C1-463D-8E8D-31559753F6F1}" destId="{29AEFA00-3532-4546-8835-5AB4EDF6831A}" srcOrd="0" destOrd="0" parTransId="{97A5FDAE-1927-4FF2-8C4B-B545B953E82B}" sibTransId="{541FAEA4-FF48-4C67-8928-B1FDDC9D2BAD}"/>
    <dgm:cxn modelId="{B621809D-E72A-5D43-9A95-8BE51C394B33}" type="presOf" srcId="{CEE099EB-95C1-463D-8E8D-31559753F6F1}" destId="{D5554F0F-E27E-BA47-9AF5-65C092A7EA52}" srcOrd="0" destOrd="0" presId="urn:microsoft.com/office/officeart/2008/layout/LinedList"/>
    <dgm:cxn modelId="{572458A3-F5F5-3D41-B528-81D5B08EA302}" type="presOf" srcId="{29AEFA00-3532-4546-8835-5AB4EDF6831A}" destId="{01421663-F6F7-2A43-85AF-3EF94EE8EC66}" srcOrd="0" destOrd="0" presId="urn:microsoft.com/office/officeart/2008/layout/LinedList"/>
    <dgm:cxn modelId="{1A41ACC4-2BD6-42CE-92FB-295447C2BF28}" srcId="{CEE099EB-95C1-463D-8E8D-31559753F6F1}" destId="{020827BC-6136-469C-90FF-7F660E3CB178}" srcOrd="1" destOrd="0" parTransId="{9F88DDB6-8D38-4A64-9F84-18D9B8911236}" sibTransId="{6549D46C-2245-49D3-8EFF-873375A1E57F}"/>
    <dgm:cxn modelId="{4A02E4EA-D47A-CC4F-A674-F9BEA3407C10}" type="presOf" srcId="{C49C5A98-ABC1-4CB5-A236-7D790D5EC107}" destId="{FC00D99F-395F-7649-9B54-7BE8523BB800}" srcOrd="0" destOrd="0" presId="urn:microsoft.com/office/officeart/2008/layout/LinedList"/>
    <dgm:cxn modelId="{50DB420B-08DD-744C-B448-B8C2BD32DB3F}" type="presParOf" srcId="{D5554F0F-E27E-BA47-9AF5-65C092A7EA52}" destId="{7D7FB80D-036F-B043-B1D3-DC2392F975E1}" srcOrd="0" destOrd="0" presId="urn:microsoft.com/office/officeart/2008/layout/LinedList"/>
    <dgm:cxn modelId="{17942B6A-3945-0046-A4EB-081D3CAFBEDD}" type="presParOf" srcId="{D5554F0F-E27E-BA47-9AF5-65C092A7EA52}" destId="{07A3FC57-2DE9-6A4E-B635-A2CDD5B1B02C}" srcOrd="1" destOrd="0" presId="urn:microsoft.com/office/officeart/2008/layout/LinedList"/>
    <dgm:cxn modelId="{23DA8408-D1C4-F14E-B8E2-0247AB289124}" type="presParOf" srcId="{07A3FC57-2DE9-6A4E-B635-A2CDD5B1B02C}" destId="{01421663-F6F7-2A43-85AF-3EF94EE8EC66}" srcOrd="0" destOrd="0" presId="urn:microsoft.com/office/officeart/2008/layout/LinedList"/>
    <dgm:cxn modelId="{23D484A3-9831-BF4A-B61D-8BCE0FA6D2FE}" type="presParOf" srcId="{07A3FC57-2DE9-6A4E-B635-A2CDD5B1B02C}" destId="{AC935E52-137C-E24F-9102-E9FFF5D096A6}" srcOrd="1" destOrd="0" presId="urn:microsoft.com/office/officeart/2008/layout/LinedList"/>
    <dgm:cxn modelId="{90F70A04-8C98-434F-85FF-19E9F631D99A}" type="presParOf" srcId="{D5554F0F-E27E-BA47-9AF5-65C092A7EA52}" destId="{C5458BC0-EB63-C64F-A04B-A41D8B6315C0}" srcOrd="2" destOrd="0" presId="urn:microsoft.com/office/officeart/2008/layout/LinedList"/>
    <dgm:cxn modelId="{D096B1FA-3C22-C746-BB51-A1D3B63F2270}" type="presParOf" srcId="{D5554F0F-E27E-BA47-9AF5-65C092A7EA52}" destId="{9F0089B0-D258-B94E-8182-2BEE6AAE278B}" srcOrd="3" destOrd="0" presId="urn:microsoft.com/office/officeart/2008/layout/LinedList"/>
    <dgm:cxn modelId="{4E13DF65-CEC0-0E47-9E36-183F542DD92A}" type="presParOf" srcId="{9F0089B0-D258-B94E-8182-2BEE6AAE278B}" destId="{159467DF-6EBD-5041-994E-BF9A02C53E96}" srcOrd="0" destOrd="0" presId="urn:microsoft.com/office/officeart/2008/layout/LinedList"/>
    <dgm:cxn modelId="{22BA7609-D1A8-9541-9953-AE7079BBDA59}" type="presParOf" srcId="{9F0089B0-D258-B94E-8182-2BEE6AAE278B}" destId="{FE37A719-B2C1-D441-BC49-731861E03805}" srcOrd="1" destOrd="0" presId="urn:microsoft.com/office/officeart/2008/layout/LinedList"/>
    <dgm:cxn modelId="{8F38770B-F455-8F4D-9B8A-4014C99E712E}" type="presParOf" srcId="{D5554F0F-E27E-BA47-9AF5-65C092A7EA52}" destId="{63B2F36A-7040-3843-B82E-EDB550921AEB}" srcOrd="4" destOrd="0" presId="urn:microsoft.com/office/officeart/2008/layout/LinedList"/>
    <dgm:cxn modelId="{09E58A73-E94A-514D-9CD1-238B70ACBE86}" type="presParOf" srcId="{D5554F0F-E27E-BA47-9AF5-65C092A7EA52}" destId="{96FC258E-5CCA-724E-AEA7-5A93D72C89F2}" srcOrd="5" destOrd="0" presId="urn:microsoft.com/office/officeart/2008/layout/LinedList"/>
    <dgm:cxn modelId="{8EBE6097-C7C1-6442-B2A6-489B54B4C975}" type="presParOf" srcId="{96FC258E-5CCA-724E-AEA7-5A93D72C89F2}" destId="{FC00D99F-395F-7649-9B54-7BE8523BB800}" srcOrd="0" destOrd="0" presId="urn:microsoft.com/office/officeart/2008/layout/LinedList"/>
    <dgm:cxn modelId="{2DA71E79-EB5F-674C-8899-1B1B3E43F14C}" type="presParOf" srcId="{96FC258E-5CCA-724E-AEA7-5A93D72C89F2}" destId="{6971E605-88C3-ED4F-8005-16912F6A6B88}" srcOrd="1" destOrd="0" presId="urn:microsoft.com/office/officeart/2008/layout/LinedList"/>
    <dgm:cxn modelId="{6C35F21E-5DBC-B748-8D84-69ACFE53970F}" type="presParOf" srcId="{D5554F0F-E27E-BA47-9AF5-65C092A7EA52}" destId="{6147E62B-7916-3B4D-A2A0-030840700B16}" srcOrd="6" destOrd="0" presId="urn:microsoft.com/office/officeart/2008/layout/LinedList"/>
    <dgm:cxn modelId="{76359AFD-C934-844A-8A34-E28DE399F432}" type="presParOf" srcId="{D5554F0F-E27E-BA47-9AF5-65C092A7EA52}" destId="{92BCA9BC-DCBA-314E-9504-81A47CBB44B1}" srcOrd="7" destOrd="0" presId="urn:microsoft.com/office/officeart/2008/layout/LinedList"/>
    <dgm:cxn modelId="{FF3D103E-07B1-E64B-BDC7-93A8736C0966}" type="presParOf" srcId="{92BCA9BC-DCBA-314E-9504-81A47CBB44B1}" destId="{04DBEDF7-B580-AC49-9F16-CA5F49731559}" srcOrd="0" destOrd="0" presId="urn:microsoft.com/office/officeart/2008/layout/LinedList"/>
    <dgm:cxn modelId="{011AA144-0EBB-9941-9F77-C4E2ABA4B3CC}" type="presParOf" srcId="{92BCA9BC-DCBA-314E-9504-81A47CBB44B1}" destId="{822A36B3-AAAC-DA4A-854E-67C54F24649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FAA6FC-96F4-4D15-A563-E1CCFEFD880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460517B-7F86-4209-91B8-37488C9D58AE}">
      <dgm:prSet/>
      <dgm:spPr/>
      <dgm:t>
        <a:bodyPr/>
        <a:lstStyle/>
        <a:p>
          <a:r>
            <a:rPr lang="en-US"/>
            <a:t>Sets are mutable. But since they are unordered, indexing have no meaning.</a:t>
          </a:r>
        </a:p>
      </dgm:t>
    </dgm:pt>
    <dgm:pt modelId="{050B7643-F5B0-4648-9CDA-E15DDA444A5F}" type="parTrans" cxnId="{8CBAC40A-FD4B-4AB8-9E37-03C2F5030F9A}">
      <dgm:prSet/>
      <dgm:spPr/>
      <dgm:t>
        <a:bodyPr/>
        <a:lstStyle/>
        <a:p>
          <a:endParaRPr lang="en-US"/>
        </a:p>
      </dgm:t>
    </dgm:pt>
    <dgm:pt modelId="{6C65AC9D-9043-4DA6-B355-A22F6D7AD436}" type="sibTrans" cxnId="{8CBAC40A-FD4B-4AB8-9E37-03C2F5030F9A}">
      <dgm:prSet/>
      <dgm:spPr/>
      <dgm:t>
        <a:bodyPr/>
        <a:lstStyle/>
        <a:p>
          <a:endParaRPr lang="en-US"/>
        </a:p>
      </dgm:t>
    </dgm:pt>
    <dgm:pt modelId="{A5D47C92-A5EA-4720-B29D-98AF4DD9BFC5}">
      <dgm:prSet/>
      <dgm:spPr/>
      <dgm:t>
        <a:bodyPr/>
        <a:lstStyle/>
        <a:p>
          <a:r>
            <a:rPr lang="en-US"/>
            <a:t>We can add single element using the add() method and multiple elements using the update() method. </a:t>
          </a:r>
        </a:p>
      </dgm:t>
    </dgm:pt>
    <dgm:pt modelId="{EC878B81-9FA1-4F85-B56E-21B773DD1390}" type="parTrans" cxnId="{22A53C68-D0F4-4A20-B5F7-D639A6F01D29}">
      <dgm:prSet/>
      <dgm:spPr/>
      <dgm:t>
        <a:bodyPr/>
        <a:lstStyle/>
        <a:p>
          <a:endParaRPr lang="en-US"/>
        </a:p>
      </dgm:t>
    </dgm:pt>
    <dgm:pt modelId="{89568A41-9289-4321-A140-6B5671FFC953}" type="sibTrans" cxnId="{22A53C68-D0F4-4A20-B5F7-D639A6F01D29}">
      <dgm:prSet/>
      <dgm:spPr/>
      <dgm:t>
        <a:bodyPr/>
        <a:lstStyle/>
        <a:p>
          <a:endParaRPr lang="en-US"/>
        </a:p>
      </dgm:t>
    </dgm:pt>
    <dgm:pt modelId="{FB6CCB34-F94F-422F-97A2-7E01B12478E0}">
      <dgm:prSet/>
      <dgm:spPr/>
      <dgm:t>
        <a:bodyPr/>
        <a:lstStyle/>
        <a:p>
          <a:r>
            <a:rPr lang="en-US" dirty="0"/>
            <a:t>The update() method can take</a:t>
          </a:r>
          <a:r>
            <a:rPr lang="en-US" b="1" dirty="0"/>
            <a:t> </a:t>
          </a:r>
          <a:r>
            <a:rPr lang="en-US" b="1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tuples</a:t>
          </a:r>
          <a:r>
            <a:rPr lang="en-US" b="1" dirty="0">
              <a:solidFill>
                <a:schemeClr val="tx1"/>
              </a:solidFill>
            </a:rPr>
            <a:t>,</a:t>
          </a:r>
          <a:r>
            <a:rPr lang="en-US" b="1" dirty="0">
              <a:solidFill>
                <a:schemeClr val="accent5"/>
              </a:solidFill>
            </a:rPr>
            <a:t> </a:t>
          </a:r>
          <a:r>
            <a:rPr lang="en-US" dirty="0"/>
            <a:t>lists, </a:t>
          </a:r>
          <a:r>
            <a:rPr lang="en-US" b="1" dirty="0">
              <a:solidFill>
                <a:schemeClr val="tx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strings</a:t>
          </a:r>
          <a:r>
            <a:rPr lang="en-US" dirty="0">
              <a:solidFill>
                <a:schemeClr val="bg1"/>
              </a:solidFill>
            </a:rPr>
            <a:t> </a:t>
          </a:r>
          <a:r>
            <a:rPr lang="en-US" dirty="0"/>
            <a:t>or other sets as its argument. In all cases, duplicates are avoided.</a:t>
          </a:r>
        </a:p>
      </dgm:t>
    </dgm:pt>
    <dgm:pt modelId="{340E4893-C8CD-4F83-879E-2AE242FD5C23}" type="parTrans" cxnId="{B76D92B2-A7C4-4255-A7B5-CC4D59CC4AB5}">
      <dgm:prSet/>
      <dgm:spPr/>
      <dgm:t>
        <a:bodyPr/>
        <a:lstStyle/>
        <a:p>
          <a:endParaRPr lang="en-US"/>
        </a:p>
      </dgm:t>
    </dgm:pt>
    <dgm:pt modelId="{C6A2BDA3-CA16-4CB7-8243-14252C847E01}" type="sibTrans" cxnId="{B76D92B2-A7C4-4255-A7B5-CC4D59CC4AB5}">
      <dgm:prSet/>
      <dgm:spPr/>
      <dgm:t>
        <a:bodyPr/>
        <a:lstStyle/>
        <a:p>
          <a:endParaRPr lang="en-US"/>
        </a:p>
      </dgm:t>
    </dgm:pt>
    <dgm:pt modelId="{F9A698E7-6AE7-D947-B7D9-F9055DBF1218}" type="pres">
      <dgm:prSet presAssocID="{31FAA6FC-96F4-4D15-A563-E1CCFEFD8808}" presName="linear" presStyleCnt="0">
        <dgm:presLayoutVars>
          <dgm:animLvl val="lvl"/>
          <dgm:resizeHandles val="exact"/>
        </dgm:presLayoutVars>
      </dgm:prSet>
      <dgm:spPr/>
    </dgm:pt>
    <dgm:pt modelId="{96004F8D-8E3A-D24D-90FD-7E2C878D4C28}" type="pres">
      <dgm:prSet presAssocID="{C460517B-7F86-4209-91B8-37488C9D58A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FBDB003-32E9-FE4B-8AF5-471B331BD42B}" type="pres">
      <dgm:prSet presAssocID="{6C65AC9D-9043-4DA6-B355-A22F6D7AD436}" presName="spacer" presStyleCnt="0"/>
      <dgm:spPr/>
    </dgm:pt>
    <dgm:pt modelId="{3AD1ED04-46E4-2E4C-8E5A-B0B747956AD0}" type="pres">
      <dgm:prSet presAssocID="{A5D47C92-A5EA-4720-B29D-98AF4DD9BFC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4D6A439-6E03-9346-ACF7-B166F664694D}" type="pres">
      <dgm:prSet presAssocID="{89568A41-9289-4321-A140-6B5671FFC953}" presName="spacer" presStyleCnt="0"/>
      <dgm:spPr/>
    </dgm:pt>
    <dgm:pt modelId="{F15EEB79-61A2-EA4F-A939-73A4D4EB06F0}" type="pres">
      <dgm:prSet presAssocID="{FB6CCB34-F94F-422F-97A2-7E01B12478E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3939303-8124-3B48-93BC-4098A95525A8}" type="presOf" srcId="{FB6CCB34-F94F-422F-97A2-7E01B12478E0}" destId="{F15EEB79-61A2-EA4F-A939-73A4D4EB06F0}" srcOrd="0" destOrd="0" presId="urn:microsoft.com/office/officeart/2005/8/layout/vList2"/>
    <dgm:cxn modelId="{8CBAC40A-FD4B-4AB8-9E37-03C2F5030F9A}" srcId="{31FAA6FC-96F4-4D15-A563-E1CCFEFD8808}" destId="{C460517B-7F86-4209-91B8-37488C9D58AE}" srcOrd="0" destOrd="0" parTransId="{050B7643-F5B0-4648-9CDA-E15DDA444A5F}" sibTransId="{6C65AC9D-9043-4DA6-B355-A22F6D7AD436}"/>
    <dgm:cxn modelId="{1048832B-A5AD-B046-B949-67D08984E8C1}" type="presOf" srcId="{A5D47C92-A5EA-4720-B29D-98AF4DD9BFC5}" destId="{3AD1ED04-46E4-2E4C-8E5A-B0B747956AD0}" srcOrd="0" destOrd="0" presId="urn:microsoft.com/office/officeart/2005/8/layout/vList2"/>
    <dgm:cxn modelId="{22A53C68-D0F4-4A20-B5F7-D639A6F01D29}" srcId="{31FAA6FC-96F4-4D15-A563-E1CCFEFD8808}" destId="{A5D47C92-A5EA-4720-B29D-98AF4DD9BFC5}" srcOrd="1" destOrd="0" parTransId="{EC878B81-9FA1-4F85-B56E-21B773DD1390}" sibTransId="{89568A41-9289-4321-A140-6B5671FFC953}"/>
    <dgm:cxn modelId="{B1DAE177-CF74-7142-9ADC-311714013769}" type="presOf" srcId="{C460517B-7F86-4209-91B8-37488C9D58AE}" destId="{96004F8D-8E3A-D24D-90FD-7E2C878D4C28}" srcOrd="0" destOrd="0" presId="urn:microsoft.com/office/officeart/2005/8/layout/vList2"/>
    <dgm:cxn modelId="{18EF4C8D-D4FA-2A4C-B116-D265C0A831DD}" type="presOf" srcId="{31FAA6FC-96F4-4D15-A563-E1CCFEFD8808}" destId="{F9A698E7-6AE7-D947-B7D9-F9055DBF1218}" srcOrd="0" destOrd="0" presId="urn:microsoft.com/office/officeart/2005/8/layout/vList2"/>
    <dgm:cxn modelId="{B76D92B2-A7C4-4255-A7B5-CC4D59CC4AB5}" srcId="{31FAA6FC-96F4-4D15-A563-E1CCFEFD8808}" destId="{FB6CCB34-F94F-422F-97A2-7E01B12478E0}" srcOrd="2" destOrd="0" parTransId="{340E4893-C8CD-4F83-879E-2AE242FD5C23}" sibTransId="{C6A2BDA3-CA16-4CB7-8243-14252C847E01}"/>
    <dgm:cxn modelId="{771FF733-6DF9-D04B-95F3-C1B4D78E22F7}" type="presParOf" srcId="{F9A698E7-6AE7-D947-B7D9-F9055DBF1218}" destId="{96004F8D-8E3A-D24D-90FD-7E2C878D4C28}" srcOrd="0" destOrd="0" presId="urn:microsoft.com/office/officeart/2005/8/layout/vList2"/>
    <dgm:cxn modelId="{1A33450A-AEA2-E046-9468-C2152278C7B5}" type="presParOf" srcId="{F9A698E7-6AE7-D947-B7D9-F9055DBF1218}" destId="{1FBDB003-32E9-FE4B-8AF5-471B331BD42B}" srcOrd="1" destOrd="0" presId="urn:microsoft.com/office/officeart/2005/8/layout/vList2"/>
    <dgm:cxn modelId="{46F38101-D196-0C44-851C-930A2257B947}" type="presParOf" srcId="{F9A698E7-6AE7-D947-B7D9-F9055DBF1218}" destId="{3AD1ED04-46E4-2E4C-8E5A-B0B747956AD0}" srcOrd="2" destOrd="0" presId="urn:microsoft.com/office/officeart/2005/8/layout/vList2"/>
    <dgm:cxn modelId="{1055D258-1E5A-C845-8BBA-F9F88815B84A}" type="presParOf" srcId="{F9A698E7-6AE7-D947-B7D9-F9055DBF1218}" destId="{84D6A439-6E03-9346-ACF7-B166F664694D}" srcOrd="3" destOrd="0" presId="urn:microsoft.com/office/officeart/2005/8/layout/vList2"/>
    <dgm:cxn modelId="{1C3F4844-D833-104E-9F43-6A82F4452FAB}" type="presParOf" srcId="{F9A698E7-6AE7-D947-B7D9-F9055DBF1218}" destId="{F15EEB79-61A2-EA4F-A939-73A4D4EB06F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FB80D-036F-B043-B1D3-DC2392F975E1}">
      <dsp:nvSpPr>
        <dsp:cNvPr id="0" name=""/>
        <dsp:cNvSpPr/>
      </dsp:nvSpPr>
      <dsp:spPr>
        <a:xfrm>
          <a:off x="0" y="0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421663-F6F7-2A43-85AF-3EF94EE8EC66}">
      <dsp:nvSpPr>
        <dsp:cNvPr id="0" name=""/>
        <dsp:cNvSpPr/>
      </dsp:nvSpPr>
      <dsp:spPr>
        <a:xfrm>
          <a:off x="0" y="0"/>
          <a:ext cx="6263640" cy="1264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int (signed integers) </a:t>
          </a:r>
          <a:r>
            <a:rPr lang="en-US" sz="2000" kern="1200" dirty="0"/>
            <a:t>− They are often called just integers or </a:t>
          </a:r>
          <a:r>
            <a:rPr lang="en-US" sz="2000" kern="1200" dirty="0" err="1"/>
            <a:t>ints</a:t>
          </a:r>
          <a:r>
            <a:rPr lang="en-US" sz="2000" kern="1200" dirty="0"/>
            <a:t>, are positive or negative whole numbers with no decimal point.</a:t>
          </a:r>
        </a:p>
      </dsp:txBody>
      <dsp:txXfrm>
        <a:off x="0" y="0"/>
        <a:ext cx="6263640" cy="1264075"/>
      </dsp:txXfrm>
    </dsp:sp>
    <dsp:sp modelId="{C5458BC0-EB63-C64F-A04B-A41D8B6315C0}">
      <dsp:nvSpPr>
        <dsp:cNvPr id="0" name=""/>
        <dsp:cNvSpPr/>
      </dsp:nvSpPr>
      <dsp:spPr>
        <a:xfrm>
          <a:off x="0" y="1264075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9467DF-6EBD-5041-994E-BF9A02C53E96}">
      <dsp:nvSpPr>
        <dsp:cNvPr id="0" name=""/>
        <dsp:cNvSpPr/>
      </dsp:nvSpPr>
      <dsp:spPr>
        <a:xfrm>
          <a:off x="0" y="1264075"/>
          <a:ext cx="6263640" cy="1264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Long (long integers )</a:t>
          </a:r>
          <a:r>
            <a:rPr lang="en-US" sz="2000" kern="1200" dirty="0"/>
            <a:t> − Also called longs, they are integers of unlimited size, written like integers and followed by an uppercase or lowercase L.</a:t>
          </a:r>
        </a:p>
      </dsp:txBody>
      <dsp:txXfrm>
        <a:off x="0" y="1264075"/>
        <a:ext cx="6263640" cy="1264075"/>
      </dsp:txXfrm>
    </dsp:sp>
    <dsp:sp modelId="{63B2F36A-7040-3843-B82E-EDB550921AEB}">
      <dsp:nvSpPr>
        <dsp:cNvPr id="0" name=""/>
        <dsp:cNvSpPr/>
      </dsp:nvSpPr>
      <dsp:spPr>
        <a:xfrm>
          <a:off x="0" y="2528150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00D99F-395F-7649-9B54-7BE8523BB800}">
      <dsp:nvSpPr>
        <dsp:cNvPr id="0" name=""/>
        <dsp:cNvSpPr/>
      </dsp:nvSpPr>
      <dsp:spPr>
        <a:xfrm>
          <a:off x="0" y="2528150"/>
          <a:ext cx="6263640" cy="1264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float (floating point real values) </a:t>
          </a:r>
          <a:r>
            <a:rPr lang="en-US" sz="2000" kern="1200" dirty="0"/>
            <a:t>− Also called floats, they represent real numbers and are written with a decimal point dividing the integer and fractional parts.</a:t>
          </a:r>
        </a:p>
      </dsp:txBody>
      <dsp:txXfrm>
        <a:off x="0" y="2528150"/>
        <a:ext cx="6263640" cy="1264075"/>
      </dsp:txXfrm>
    </dsp:sp>
    <dsp:sp modelId="{6147E62B-7916-3B4D-A2A0-030840700B16}">
      <dsp:nvSpPr>
        <dsp:cNvPr id="0" name=""/>
        <dsp:cNvSpPr/>
      </dsp:nvSpPr>
      <dsp:spPr>
        <a:xfrm>
          <a:off x="0" y="3792225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DBEDF7-B580-AC49-9F16-CA5F49731559}">
      <dsp:nvSpPr>
        <dsp:cNvPr id="0" name=""/>
        <dsp:cNvSpPr/>
      </dsp:nvSpPr>
      <dsp:spPr>
        <a:xfrm>
          <a:off x="0" y="3792225"/>
          <a:ext cx="6263640" cy="1264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complex (complex numbers) </a:t>
          </a:r>
          <a:r>
            <a:rPr lang="en-US" sz="2000" kern="1200"/>
            <a:t>− are of the form a + bJ, where a and b are floats and J (or j) represents the square root of -1 (which is an imaginary number).</a:t>
          </a:r>
        </a:p>
      </dsp:txBody>
      <dsp:txXfrm>
        <a:off x="0" y="3792225"/>
        <a:ext cx="6263640" cy="12640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04F8D-8E3A-D24D-90FD-7E2C878D4C28}">
      <dsp:nvSpPr>
        <dsp:cNvPr id="0" name=""/>
        <dsp:cNvSpPr/>
      </dsp:nvSpPr>
      <dsp:spPr>
        <a:xfrm>
          <a:off x="0" y="366779"/>
          <a:ext cx="6391275" cy="145445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Sets are mutable. But since they are unordered, indexing have no meaning.</a:t>
          </a:r>
        </a:p>
      </dsp:txBody>
      <dsp:txXfrm>
        <a:off x="71001" y="437780"/>
        <a:ext cx="6249273" cy="1312454"/>
      </dsp:txXfrm>
    </dsp:sp>
    <dsp:sp modelId="{3AD1ED04-46E4-2E4C-8E5A-B0B747956AD0}">
      <dsp:nvSpPr>
        <dsp:cNvPr id="0" name=""/>
        <dsp:cNvSpPr/>
      </dsp:nvSpPr>
      <dsp:spPr>
        <a:xfrm>
          <a:off x="0" y="1896115"/>
          <a:ext cx="6391275" cy="1454456"/>
        </a:xfrm>
        <a:prstGeom prst="roundRect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We can add single element using the add() method and multiple elements using the update() method. </a:t>
          </a:r>
        </a:p>
      </dsp:txBody>
      <dsp:txXfrm>
        <a:off x="71001" y="1967116"/>
        <a:ext cx="6249273" cy="1312454"/>
      </dsp:txXfrm>
    </dsp:sp>
    <dsp:sp modelId="{F15EEB79-61A2-EA4F-A939-73A4D4EB06F0}">
      <dsp:nvSpPr>
        <dsp:cNvPr id="0" name=""/>
        <dsp:cNvSpPr/>
      </dsp:nvSpPr>
      <dsp:spPr>
        <a:xfrm>
          <a:off x="0" y="3425451"/>
          <a:ext cx="6391275" cy="1454456"/>
        </a:xfrm>
        <a:prstGeom prst="round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The update() method can take</a:t>
          </a:r>
          <a:r>
            <a:rPr lang="en-US" sz="2600" b="1" kern="1200" dirty="0"/>
            <a:t> </a:t>
          </a:r>
          <a:r>
            <a:rPr lang="en-US" sz="2600" b="1" kern="1200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tuples</a:t>
          </a:r>
          <a:r>
            <a:rPr lang="en-US" sz="2600" b="1" kern="1200" dirty="0">
              <a:solidFill>
                <a:schemeClr val="tx1"/>
              </a:solidFill>
            </a:rPr>
            <a:t>,</a:t>
          </a:r>
          <a:r>
            <a:rPr lang="en-US" sz="2600" b="1" kern="1200" dirty="0">
              <a:solidFill>
                <a:schemeClr val="accent5"/>
              </a:solidFill>
            </a:rPr>
            <a:t> </a:t>
          </a:r>
          <a:r>
            <a:rPr lang="en-US" sz="2600" kern="1200" dirty="0"/>
            <a:t>lists, </a:t>
          </a:r>
          <a:r>
            <a:rPr lang="en-US" sz="2600" b="1" kern="1200" dirty="0">
              <a:solidFill>
                <a:schemeClr val="tx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strings</a:t>
          </a:r>
          <a:r>
            <a:rPr lang="en-US" sz="2600" kern="1200" dirty="0">
              <a:solidFill>
                <a:schemeClr val="bg1"/>
              </a:solidFill>
            </a:rPr>
            <a:t> </a:t>
          </a:r>
          <a:r>
            <a:rPr lang="en-US" sz="2600" kern="1200" dirty="0"/>
            <a:t>or other sets as its argument. In all cases, duplicates are avoided.</a:t>
          </a:r>
        </a:p>
      </dsp:txBody>
      <dsp:txXfrm>
        <a:off x="71001" y="3496452"/>
        <a:ext cx="6249273" cy="13124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9E2C2-D171-4954-8071-397FE2856CA0}" type="datetimeFigureOut">
              <a:rPr lang="en-IN" smtClean="0"/>
              <a:pPr/>
              <a:t>11/09/25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614EC-D416-40C3-8A03-DDA90EA85D9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1339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4F6F0-352A-0199-6838-13DF6E200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05FCB-4E30-54E7-F09A-BD7401C60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5C81-25D2-0344-659D-559DE73A5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1C5D-41C4-48C2-A71B-50C832C70A90}" type="datetimeFigureOut">
              <a:rPr lang="en-IN" smtClean="0"/>
              <a:pPr/>
              <a:t>11/09/25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E540F-F1B8-3B87-7B8C-AA8939A38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1D514-B509-4729-57E2-C343E0724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0AAA-CC0D-4FD0-9C60-A11AC1DE744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68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98E8C-77ED-B15D-1B74-9904B2AE5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4FECEA-534F-6763-C0C0-BC129BEBC6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61978-F956-DE01-6B5B-89FA8E5F3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1C5D-41C4-48C2-A71B-50C832C70A90}" type="datetimeFigureOut">
              <a:rPr lang="en-IN" smtClean="0"/>
              <a:pPr/>
              <a:t>11/09/25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0B952-91EC-35D7-D4D6-47AB7FB23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EC572-35F0-88B1-CD37-D9816F43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0AAA-CC0D-4FD0-9C60-A11AC1DE744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0668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029C90-47A1-D511-E1DA-1E5BCB50DE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8CF7A7-E557-09A8-7738-C5EFEEF34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DD92F-2915-21DB-FA3C-7EFD23363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1C5D-41C4-48C2-A71B-50C832C70A90}" type="datetimeFigureOut">
              <a:rPr lang="en-IN" smtClean="0"/>
              <a:pPr/>
              <a:t>11/09/25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6BF48-199E-AD3E-C624-E0AE39671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80259-8290-6E2E-CE4E-810C3F500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0AAA-CC0D-4FD0-9C60-A11AC1DE744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714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63BC2-3D24-4F4D-7BF4-68F53A039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A84F7-2402-C52E-9606-FE2E0B63A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B2800-68E2-316D-6379-BCC368E8B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1C5D-41C4-48C2-A71B-50C832C70A90}" type="datetimeFigureOut">
              <a:rPr lang="en-IN" smtClean="0"/>
              <a:pPr/>
              <a:t>11/09/25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DD625-C54F-414C-A24D-B4E016D0D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CD71-F8CC-5DE7-E93B-37DF8EB05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0AAA-CC0D-4FD0-9C60-A11AC1DE744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482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CBE85-CD3E-314F-989D-6767BB39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11E3E-5434-E040-922F-F222605D5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C913F-FB26-9360-60C6-3B9FCEA1C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1C5D-41C4-48C2-A71B-50C832C70A90}" type="datetimeFigureOut">
              <a:rPr lang="en-IN" smtClean="0"/>
              <a:pPr/>
              <a:t>11/09/25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4E184-5228-4725-3D91-F9585F1FC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D4E3F-D623-9524-4F1A-9B3E9EF43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0AAA-CC0D-4FD0-9C60-A11AC1DE744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316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87E18-1EBA-6D9D-37F1-99417E681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C08D6-174F-C299-41A9-4739EE10F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1D0A8B-8EF3-6CB0-F4E9-B4A2B555E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12D44-8247-AF6D-F514-C54CBE653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1C5D-41C4-48C2-A71B-50C832C70A90}" type="datetimeFigureOut">
              <a:rPr lang="en-IN" smtClean="0"/>
              <a:pPr/>
              <a:t>11/09/25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F7F00-8C9F-E012-F71F-376290D8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9A5CB-9F31-DB53-D8EF-15F24A09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0AAA-CC0D-4FD0-9C60-A11AC1DE744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192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C01AD-045D-74B4-1F87-1054D7DD1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7FA6B-B4B9-E4AE-3108-B13E5CDFB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71542D-11DA-006B-7DDC-9371F56D9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348459-C550-AC1F-04C8-8C22322617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F1B4B1-35BD-60E6-7F61-F1E12AB9E9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D18C1E-3FB2-73CA-03B1-1B6930E4A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1C5D-41C4-48C2-A71B-50C832C70A90}" type="datetimeFigureOut">
              <a:rPr lang="en-IN" smtClean="0"/>
              <a:pPr/>
              <a:t>11/09/25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D89AE7-F4ED-8D26-CC6B-B78B3592B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82401D-6232-E83E-3EBB-21D419A4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0AAA-CC0D-4FD0-9C60-A11AC1DE744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5502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D9400-4257-3603-2021-42C500E7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48951-2AC0-BFD2-F38B-D9315C739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1C5D-41C4-48C2-A71B-50C832C70A90}" type="datetimeFigureOut">
              <a:rPr lang="en-IN" smtClean="0"/>
              <a:pPr/>
              <a:t>11/09/25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7581CB-5979-6B3D-00AC-412C43747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832DC1-9F81-3586-A889-8E25D32FE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0AAA-CC0D-4FD0-9C60-A11AC1DE744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1630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9173E1-E69B-9D78-8504-C25E8E291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1C5D-41C4-48C2-A71B-50C832C70A90}" type="datetimeFigureOut">
              <a:rPr lang="en-IN" smtClean="0"/>
              <a:pPr/>
              <a:t>11/09/25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B8CB67-E956-06E2-28B4-7E797B31E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A12A5-9EFB-342E-C651-094B36FFC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0AAA-CC0D-4FD0-9C60-A11AC1DE744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942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6BD1-7AA0-FCC3-2396-6BC47C9AE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45553-ACBA-8327-8E5D-D531E70B2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B1AED9-64DF-907E-6C91-1DE32ABFE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A0001B-65E4-290C-CA62-25881A32B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1C5D-41C4-48C2-A71B-50C832C70A90}" type="datetimeFigureOut">
              <a:rPr lang="en-IN" smtClean="0"/>
              <a:pPr/>
              <a:t>11/09/25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501659-9DD4-5182-C1D9-BE5CA7FB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BE6EC-5B8C-4816-B6B1-DF7EE87C3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0AAA-CC0D-4FD0-9C60-A11AC1DE744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9617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91559-13B2-DAD3-0226-66BD7AA85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EB55CC-E69D-4A46-928A-3633BAD760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5C24C6-E37A-AE07-09BF-A46E5A953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979C84-FE41-2193-68D2-07D7049D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1C5D-41C4-48C2-A71B-50C832C70A90}" type="datetimeFigureOut">
              <a:rPr lang="en-IN" smtClean="0"/>
              <a:pPr/>
              <a:t>11/09/25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8A63C-B6FF-EDBF-4F26-9B8CCEF3D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39664-9741-657D-CA56-ADD92A1B0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E0AAA-CC0D-4FD0-9C60-A11AC1DE744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94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752C6-1DFC-2757-AF1A-21572769C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881FD-7170-C821-6E0C-2A4EF4242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86769-C79C-FFC3-21EC-4BDAEE8D7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7B1C5D-41C4-48C2-A71B-50C832C70A90}" type="datetimeFigureOut">
              <a:rPr lang="en-IN" smtClean="0"/>
              <a:pPr/>
              <a:t>11/09/25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3FB1D-5BFE-D40F-163B-C025256714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B4471-1C5B-4746-4FAA-D4198F0CE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3E0AAA-CC0D-4FD0-9C60-A11AC1DE744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05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5F272-47E1-0F78-C1E5-31057799E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2220687"/>
            <a:ext cx="8825658" cy="3197244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Week 2.Introduction to Python</a:t>
            </a:r>
            <a:br>
              <a:rPr lang="en-IN" dirty="0">
                <a:solidFill>
                  <a:schemeClr val="tx1"/>
                </a:solidFill>
              </a:rPr>
            </a:br>
            <a:br>
              <a:rPr lang="en-IN" dirty="0">
                <a:solidFill>
                  <a:schemeClr val="tx1"/>
                </a:solidFill>
              </a:rPr>
            </a:b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7A5C2-E65E-40F3-C134-ED75C1D1F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4980213"/>
            <a:ext cx="8825658" cy="547375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2000" b="1" dirty="0"/>
              <a:t>Shakhnoza Muksimova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422B86-A0CD-7DC8-1E76-D855948AE864}"/>
              </a:ext>
            </a:extLst>
          </p:cNvPr>
          <p:cNvSpPr txBox="1"/>
          <p:nvPr/>
        </p:nvSpPr>
        <p:spPr>
          <a:xfrm>
            <a:off x="2375338" y="1555481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Preprocessing Program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0F8F46-90E2-2B42-5A31-D0288DF157A4}"/>
              </a:ext>
            </a:extLst>
          </p:cNvPr>
          <p:cNvSpPr txBox="1"/>
          <p:nvPr/>
        </p:nvSpPr>
        <p:spPr>
          <a:xfrm>
            <a:off x="10384972" y="6008128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11.09.2025</a:t>
            </a:r>
          </a:p>
        </p:txBody>
      </p:sp>
    </p:spTree>
    <p:extLst>
      <p:ext uri="{BB962C8B-B14F-4D97-AF65-F5344CB8AC3E}">
        <p14:creationId xmlns:p14="http://schemas.microsoft.com/office/powerpoint/2010/main" val="504837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4" name="Rectangle 61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9" name="Freeform: Shape 615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73638-F143-AA98-73C5-8E76D3467801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1500"/>
              </a:spcAft>
            </a:pPr>
            <a:r>
              <a:rPr lang="en-US" sz="40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Step 2: Hit the Run button</a:t>
            </a:r>
          </a:p>
        </p:txBody>
      </p:sp>
      <p:pic>
        <p:nvPicPr>
          <p:cNvPr id="6146" name="Picture 2" descr="Hit the Run Button 4">
            <a:extLst>
              <a:ext uri="{FF2B5EF4-FFF2-40B4-BE49-F238E27FC236}">
                <a16:creationId xmlns:a16="http://schemas.microsoft.com/office/drawing/2014/main" id="{8607BA18-1AA2-D632-9504-8CBC787F6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756250"/>
            <a:ext cx="7225748" cy="534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454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C4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5E20AF-2224-03B8-98EE-3DB90D21A712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1500"/>
              </a:spcAft>
            </a:pPr>
            <a:r>
              <a:rPr lang="en-US" sz="26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Step 3: Select Install Now</a:t>
            </a:r>
          </a:p>
        </p:txBody>
      </p:sp>
      <p:pic>
        <p:nvPicPr>
          <p:cNvPr id="7170" name="Picture 2" descr="Download and Install Python on windows 10">
            <a:extLst>
              <a:ext uri="{FF2B5EF4-FFF2-40B4-BE49-F238E27FC236}">
                <a16:creationId xmlns:a16="http://schemas.microsoft.com/office/drawing/2014/main" id="{C46A4B5B-BC8C-EADA-70DC-2954A3A2F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215552"/>
            <a:ext cx="7188199" cy="442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451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5" name="Rectangle 922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998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77DB96-6916-68E4-64CA-C8AAA43C3CD2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1500"/>
              </a:spcAft>
            </a:pPr>
            <a:r>
              <a:rPr lang="en-US" sz="26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Installation process</a:t>
            </a:r>
          </a:p>
        </p:txBody>
      </p:sp>
      <p:pic>
        <p:nvPicPr>
          <p:cNvPr id="9218" name="Picture 2" descr="Download and Install Python on windows 10 8">
            <a:extLst>
              <a:ext uri="{FF2B5EF4-FFF2-40B4-BE49-F238E27FC236}">
                <a16:creationId xmlns:a16="http://schemas.microsoft.com/office/drawing/2014/main" id="{3B1F3DB7-A0F6-68C1-5613-80DD977B5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208860"/>
            <a:ext cx="7188199" cy="443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254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0DA24-F98A-33A1-7B43-719ADB25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>
                <a:latin typeface="+mj-lt"/>
                <a:ea typeface="+mj-ea"/>
                <a:cs typeface="+mj-cs"/>
              </a:rPr>
              <a:t>Python Interpreter</a:t>
            </a:r>
            <a:endParaRPr lang="en-US" b="0" i="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21" name="Graphic 20" descr="PY">
            <a:extLst>
              <a:ext uri="{FF2B5EF4-FFF2-40B4-BE49-F238E27FC236}">
                <a16:creationId xmlns:a16="http://schemas.microsoft.com/office/drawing/2014/main" id="{B64172E2-CC79-9B51-FBFD-1354FFED0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7013" y="2775951"/>
            <a:ext cx="3067163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89E27E2-EE52-95E1-DBDE-31D11A6E1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047" y="1934352"/>
            <a:ext cx="7824966" cy="40934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Mulish"/>
              </a:rPr>
              <a:t>A Python interpreter is a program that reads Python code and executes it line by line. When you write a Python script and run it, the interpreter reads the code, translates it into machine-readable bytecode, and then executes the bytecode. This process happens in real time, which means you can see the results of your code immediately after running it.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Mulish"/>
              </a:rPr>
              <a:t>Here's a simple example of how to use the Python interpreter: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Mulish"/>
              </a:rPr>
              <a:t># Open a terminal or command prompt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Arial" panose="020B0604020202020204" pitchFamily="34" charset="0"/>
                <a:ea typeface="Mulish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Arial" panose="020B0604020202020204" pitchFamily="34" charset="0"/>
                <a:ea typeface="Mulish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Mulish"/>
              </a:rPr>
              <a:t># Type "python" and press enter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Arial" panose="020B0604020202020204" pitchFamily="34" charset="0"/>
                <a:ea typeface="Mulish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Arial" panose="020B0604020202020204" pitchFamily="34" charset="0"/>
                <a:ea typeface="Mulish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Mulish"/>
              </a:rPr>
              <a:t># You should see the Python interpreter prompt (&gt;&gt;&gt;)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Arial" panose="020B0604020202020204" pitchFamily="34" charset="0"/>
                <a:ea typeface="Mulish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Arial" panose="020B0604020202020204" pitchFamily="34" charset="0"/>
                <a:ea typeface="Mulish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Mulish"/>
              </a:rPr>
              <a:t>Python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7F7F7F"/>
              </a:solidFill>
              <a:effectLst/>
              <a:latin typeface="Arial" panose="020B0604020202020204" pitchFamily="34" charset="0"/>
              <a:ea typeface="Mulish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43434"/>
                </a:solidFill>
                <a:effectLst/>
                <a:latin typeface="Arial Unicode MS" panose="020B0604020202020204" pitchFamily="34" charset="-128"/>
                <a:ea typeface="Mulish"/>
              </a:rPr>
              <a:t>&gt;&gt;&gt; print("Hello, World!")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7F7F7F"/>
              </a:solidFill>
              <a:effectLst/>
              <a:ea typeface="Mulish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Arial" panose="020B0604020202020204" pitchFamily="34" charset="0"/>
                <a:ea typeface="Mulish"/>
              </a:rPr>
              <a:t> 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9DAB426-901E-3C7A-7E9D-891509A983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81923" y="3578389"/>
            <a:ext cx="383969" cy="38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33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BA149-6070-7099-1D01-D429CC979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38200"/>
            <a:ext cx="8761413" cy="9779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Python IDLE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3B84DD-CD77-3A91-24B8-38D2A37F294D}"/>
              </a:ext>
            </a:extLst>
          </p:cNvPr>
          <p:cNvSpPr txBox="1"/>
          <p:nvPr/>
        </p:nvSpPr>
        <p:spPr>
          <a:xfrm>
            <a:off x="1887233" y="2603500"/>
            <a:ext cx="8417535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Python interpreter is embedded in a number of larger programs that make it particularly easy to develop Python programs. Such a programming environment is IDLE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 Integrated Development and Learning Environment).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available freely online.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For Windows machine IDLE (Integrated Development and Learning Environment) is installed when you install Python.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565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81F3-9985-C2BD-8748-544F17F43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838200"/>
            <a:ext cx="8825659" cy="9779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Running Python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AD6078-49A3-0242-7BC6-461EF338E684}"/>
              </a:ext>
            </a:extLst>
          </p:cNvPr>
          <p:cNvSpPr txBox="1"/>
          <p:nvPr/>
        </p:nvSpPr>
        <p:spPr>
          <a:xfrm>
            <a:off x="712519" y="2054431"/>
            <a:ext cx="9796311" cy="43691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800" dirty="0">
                <a:solidFill>
                  <a:srgbClr val="404040"/>
                </a:solidFill>
                <a:effectLst/>
              </a:rPr>
              <a:t>There are two modes for using the Python interpreter: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effectLst/>
              </a:rPr>
              <a:t>Interactive Mode      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effectLst/>
              </a:rPr>
              <a:t>Script Mode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800" dirty="0">
                <a:solidFill>
                  <a:srgbClr val="404040"/>
                </a:solidFill>
                <a:effectLst/>
              </a:rPr>
              <a:t>  Options for running the program: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800" dirty="0">
                <a:solidFill>
                  <a:srgbClr val="404040"/>
                </a:solidFill>
                <a:effectLst/>
              </a:rPr>
              <a:t>• In Windows, you can display your folder contents, and double click on </a:t>
            </a:r>
            <a:r>
              <a:rPr lang="en-US" sz="2800" dirty="0" err="1">
                <a:solidFill>
                  <a:srgbClr val="404040"/>
                </a:solidFill>
                <a:effectLst/>
              </a:rPr>
              <a:t>madlib.py</a:t>
            </a:r>
            <a:r>
              <a:rPr lang="en-US" sz="2800" dirty="0">
                <a:solidFill>
                  <a:srgbClr val="404040"/>
                </a:solidFill>
                <a:effectLst/>
              </a:rPr>
              <a:t> to start the program.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800" dirty="0">
                <a:solidFill>
                  <a:srgbClr val="404040"/>
                </a:solidFill>
                <a:effectLst/>
              </a:rPr>
              <a:t>• In Linux or on a Mac you can open a terminal window, change into your python directory, and enter the command python </a:t>
            </a:r>
            <a:r>
              <a:rPr lang="en-US" sz="2800" dirty="0" err="1">
                <a:solidFill>
                  <a:srgbClr val="404040"/>
                </a:solidFill>
                <a:effectLst/>
              </a:rPr>
              <a:t>madlib.py</a:t>
            </a:r>
            <a:endParaRPr lang="en-US" sz="2800" dirty="0">
              <a:solidFill>
                <a:srgbClr val="404040"/>
              </a:solidFill>
              <a:effectLst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2000" dirty="0">
              <a:solidFill>
                <a:srgbClr val="404040"/>
              </a:solidFill>
              <a:effectLst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20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547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12C137-8FF1-CA92-7301-75FB18D43B9C}"/>
              </a:ext>
            </a:extLst>
          </p:cNvPr>
          <p:cNvSpPr txBox="1"/>
          <p:nvPr/>
        </p:nvSpPr>
        <p:spPr>
          <a:xfrm>
            <a:off x="6717323" y="2611315"/>
            <a:ext cx="2690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</a:rPr>
              <a:t>Interactive shell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86A6EB-9DAB-83A2-9627-D65D353FA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69" y="272562"/>
            <a:ext cx="6251331" cy="62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88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0B9937-4193-6598-A41A-B087B14B52CC}"/>
              </a:ext>
            </a:extLst>
          </p:cNvPr>
          <p:cNvSpPr txBox="1"/>
          <p:nvPr/>
        </p:nvSpPr>
        <p:spPr>
          <a:xfrm>
            <a:off x="7543800" y="2532185"/>
            <a:ext cx="2101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</a:rPr>
              <a:t>IDLE  shell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C3C9D6-776B-0610-D77E-29923C453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70" y="413238"/>
            <a:ext cx="7156938" cy="601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24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7B4D-B8FD-39EB-E58B-3452931F1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838200"/>
            <a:ext cx="8825659" cy="9779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Running 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A6F7B4-33A3-E63A-FCC2-C93E558E34A7}"/>
              </a:ext>
            </a:extLst>
          </p:cNvPr>
          <p:cNvSpPr txBox="1"/>
          <p:nvPr/>
        </p:nvSpPr>
        <p:spPr>
          <a:xfrm>
            <a:off x="1683171" y="2757942"/>
            <a:ext cx="8825659" cy="3261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solidFill>
                  <a:srgbClr val="404040"/>
                </a:solidFill>
                <a:effectLst/>
              </a:rPr>
              <a:t> in interactive mode: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400" dirty="0">
                <a:solidFill>
                  <a:srgbClr val="404040"/>
                </a:solidFill>
                <a:effectLst/>
              </a:rPr>
              <a:t>&gt;&gt;&gt; print("Hello Teachers")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400" dirty="0">
                <a:solidFill>
                  <a:srgbClr val="404040"/>
                </a:solidFill>
                <a:effectLst/>
              </a:rPr>
              <a:t>          Hello Teachers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400" dirty="0">
                <a:solidFill>
                  <a:srgbClr val="404040"/>
                </a:solidFill>
                <a:effectLst/>
              </a:rPr>
              <a:t>&gt;&gt;&gt; a=10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400" dirty="0">
                <a:solidFill>
                  <a:srgbClr val="404040"/>
                </a:solidFill>
                <a:effectLst/>
              </a:rPr>
              <a:t>&gt;&gt;&gt; print(a)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400" dirty="0">
                <a:solidFill>
                  <a:srgbClr val="404040"/>
                </a:solidFill>
                <a:effectLst/>
              </a:rPr>
              <a:t>        10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400" dirty="0">
                <a:solidFill>
                  <a:srgbClr val="404040"/>
                </a:solidFill>
                <a:effectLst/>
              </a:rPr>
              <a:t>&gt;&gt;&gt; x=10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400" dirty="0">
                <a:solidFill>
                  <a:srgbClr val="404040"/>
                </a:solidFill>
                <a:effectLst/>
              </a:rPr>
              <a:t>&gt;&gt;&gt; z=x+20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400" dirty="0">
                <a:solidFill>
                  <a:srgbClr val="404040"/>
                </a:solidFill>
                <a:effectLst/>
              </a:rPr>
              <a:t>&gt;&gt;&gt; z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400" dirty="0">
                <a:solidFill>
                  <a:srgbClr val="404040"/>
                </a:solidFill>
                <a:effectLst/>
              </a:rPr>
              <a:t>      30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4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158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B30B-BE71-83FE-72F5-7B8F7F6D6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55482"/>
            <a:ext cx="8761413" cy="8986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Running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63E1F-B400-6463-CCC5-D76BEE2F7002}"/>
              </a:ext>
            </a:extLst>
          </p:cNvPr>
          <p:cNvSpPr txBox="1"/>
          <p:nvPr/>
        </p:nvSpPr>
        <p:spPr>
          <a:xfrm>
            <a:off x="945932" y="2079173"/>
            <a:ext cx="8391214" cy="3730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effectLst/>
              </a:rPr>
              <a:t> 2) in script mode: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effectLst/>
              </a:rPr>
              <a:t> Programmers can store Python script source code in a file with the  </a:t>
            </a:r>
            <a:r>
              <a:rPr lang="en-US" b="1" dirty="0">
                <a:effectLst/>
              </a:rPr>
              <a:t>.</a:t>
            </a:r>
            <a:r>
              <a:rPr lang="en-US" b="1" dirty="0" err="1">
                <a:effectLst/>
              </a:rPr>
              <a:t>py</a:t>
            </a:r>
            <a:r>
              <a:rPr lang="en-US" b="1" dirty="0">
                <a:effectLst/>
              </a:rPr>
              <a:t> </a:t>
            </a:r>
            <a:r>
              <a:rPr lang="en-US" dirty="0">
                <a:effectLst/>
              </a:rPr>
              <a:t>extension, and use the interpreter to execute the contents of the file.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effectLst/>
              </a:rPr>
              <a:t>For UNIX OS to run a script file </a:t>
            </a:r>
            <a:r>
              <a:rPr lang="en-US" dirty="0" err="1">
                <a:effectLst/>
              </a:rPr>
              <a:t>MyFile.py</a:t>
            </a:r>
            <a:r>
              <a:rPr lang="en-US" dirty="0">
                <a:effectLst/>
              </a:rPr>
              <a:t>  you have to type: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effectLst/>
              </a:rPr>
              <a:t>python </a:t>
            </a:r>
            <a:r>
              <a:rPr lang="en-US" dirty="0" err="1">
                <a:effectLst/>
              </a:rPr>
              <a:t>MyFile.py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459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1B22-E428-2A02-6B4D-900C556B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History of Python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9FE7B0-3AD4-9ADA-51A0-3273F5FEB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05" r="4" b="9543"/>
          <a:stretch/>
        </p:blipFill>
        <p:spPr>
          <a:xfrm>
            <a:off x="1151467" y="2775951"/>
            <a:ext cx="3031901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19A228-AF68-D8D0-4AB3-08ABEC43638A}"/>
              </a:ext>
            </a:extLst>
          </p:cNvPr>
          <p:cNvSpPr txBox="1"/>
          <p:nvPr/>
        </p:nvSpPr>
        <p:spPr>
          <a:xfrm>
            <a:off x="4641336" y="2603500"/>
            <a:ext cx="6551597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GB" dirty="0"/>
              <a:t>Guido van Rossum, a Dutch computer scientist at the Netherlands’ National Research </a:t>
            </a:r>
            <a:r>
              <a:rPr lang="en-GB" dirty="0" err="1"/>
              <a:t>Center</a:t>
            </a:r>
            <a:r>
              <a:rPr lang="en-GB" dirty="0"/>
              <a:t> for Mathematics and Computer Science, created the Python programming language in the late 1980s. Python, first introduced in 1991, was created to be a general-purpose programming language that required little time to learn.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76737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79DCB-928F-D68E-38C9-F35D25A9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38200"/>
            <a:ext cx="8761413" cy="9779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3F255E-8932-B67A-9CBE-D2CFD5557F58}"/>
              </a:ext>
            </a:extLst>
          </p:cNvPr>
          <p:cNvSpPr txBox="1"/>
          <p:nvPr/>
        </p:nvSpPr>
        <p:spPr>
          <a:xfrm>
            <a:off x="925331" y="3123210"/>
            <a:ext cx="8417535" cy="2896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Integer            [ class ‘int’ ]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Float               [ class ‘float’ ]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Boolean          [ class ‘bool’ ]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String              [ class ‘str’ 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40D80-914B-244B-175F-D5AA5C74CD20}"/>
              </a:ext>
            </a:extLst>
          </p:cNvPr>
          <p:cNvSpPr txBox="1"/>
          <p:nvPr/>
        </p:nvSpPr>
        <p:spPr>
          <a:xfrm>
            <a:off x="925331" y="2025134"/>
            <a:ext cx="6097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Python has various standard data types: </a:t>
            </a:r>
          </a:p>
        </p:txBody>
      </p:sp>
    </p:spTree>
    <p:extLst>
      <p:ext uri="{BB962C8B-B14F-4D97-AF65-F5344CB8AC3E}">
        <p14:creationId xmlns:p14="http://schemas.microsoft.com/office/powerpoint/2010/main" val="151556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ython Data Types (with Examples) - JC Chouinard">
            <a:extLst>
              <a:ext uri="{FF2B5EF4-FFF2-40B4-BE49-F238E27FC236}">
                <a16:creationId xmlns:a16="http://schemas.microsoft.com/office/drawing/2014/main" id="{55E7CE4E-196A-B551-C929-8EC1644744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7" b="15151"/>
          <a:stretch>
            <a:fillRect/>
          </a:stretch>
        </p:blipFill>
        <p:spPr bwMode="auto">
          <a:xfrm>
            <a:off x="796886" y="572983"/>
            <a:ext cx="10598227" cy="571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734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1A372-ABA5-FDBB-3EBA-77E3CF9BA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754" y="152130"/>
            <a:ext cx="8550489" cy="9660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latin typeface="+mj-lt"/>
                <a:ea typeface="+mj-ea"/>
                <a:cs typeface="+mj-cs"/>
              </a:rPr>
              <a:t>Setting the Data Type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9207E0F-9344-035B-3EEA-9F55DCD65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25" t="37033" r="25891" b="-1"/>
          <a:stretch>
            <a:fillRect/>
          </a:stretch>
        </p:blipFill>
        <p:spPr>
          <a:xfrm>
            <a:off x="722081" y="998677"/>
            <a:ext cx="10747834" cy="58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70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EBFD0-04F8-48B7-7E45-641F69399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Python-Numbers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E62B6B-3744-C41C-843C-792321E63766}"/>
              </a:ext>
            </a:extLst>
          </p:cNvPr>
          <p:cNvSpPr txBox="1"/>
          <p:nvPr/>
        </p:nvSpPr>
        <p:spPr>
          <a:xfrm>
            <a:off x="5290077" y="437513"/>
            <a:ext cx="5502614" cy="5954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Number data types store numeric values.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They are immutable data types, means that changing the value of a number data type is not  possible.</a:t>
            </a:r>
          </a:p>
          <a:p>
            <a:pPr marL="0" indent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000" dirty="0"/>
              <a:t>For example −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var1 = 1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var2 = 10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also delete the reference to a number object by using the del statement. 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 var1</a:t>
            </a:r>
          </a:p>
        </p:txBody>
      </p:sp>
    </p:spTree>
    <p:extLst>
      <p:ext uri="{BB962C8B-B14F-4D97-AF65-F5344CB8AC3E}">
        <p14:creationId xmlns:p14="http://schemas.microsoft.com/office/powerpoint/2010/main" val="4199425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9B9AE-70E7-67C0-CD82-629C7910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Python-Numbers</a:t>
            </a:r>
            <a:b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BA02B6-F51F-A7AB-20E8-6778D16053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2809996"/>
              </p:ext>
            </p:extLst>
          </p:nvPr>
        </p:nvGraphicFramePr>
        <p:xfrm>
          <a:off x="5093208" y="1068778"/>
          <a:ext cx="6263640" cy="5056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F285F1E-0CFA-0BF5-28A0-479F4DEB6BE8}"/>
              </a:ext>
            </a:extLst>
          </p:cNvPr>
          <p:cNvSpPr txBox="1"/>
          <p:nvPr/>
        </p:nvSpPr>
        <p:spPr>
          <a:xfrm>
            <a:off x="5400304" y="372523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Python supports four different numerical types −</a:t>
            </a:r>
          </a:p>
        </p:txBody>
      </p:sp>
    </p:spTree>
    <p:extLst>
      <p:ext uri="{BB962C8B-B14F-4D97-AF65-F5344CB8AC3E}">
        <p14:creationId xmlns:p14="http://schemas.microsoft.com/office/powerpoint/2010/main" val="1307431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ABED3-CF92-ED3B-460C-B06E3A7A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838200"/>
            <a:ext cx="8825659" cy="9779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Number Type Conversion</a:t>
            </a: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25E38C6E-9852-F560-7979-1708BDEB7A6A}"/>
              </a:ext>
            </a:extLst>
          </p:cNvPr>
          <p:cNvSpPr txBox="1">
            <a:spLocks/>
          </p:cNvSpPr>
          <p:nvPr/>
        </p:nvSpPr>
        <p:spPr>
          <a:xfrm>
            <a:off x="1683171" y="2757942"/>
            <a:ext cx="9005424" cy="364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solidFill>
                  <a:srgbClr val="404040"/>
                </a:solidFill>
              </a:rPr>
              <a:t>But sometimes, you need to convert a number explicitly from one type to another to satisfy the requirements of an operator or function parameter.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404040"/>
                </a:solidFill>
              </a:rPr>
              <a:t>Type</a:t>
            </a:r>
            <a:r>
              <a:rPr lang="en-US" sz="2000" b="1" dirty="0">
                <a:solidFill>
                  <a:srgbClr val="404040"/>
                </a:solidFill>
              </a:rPr>
              <a:t> int(x) </a:t>
            </a:r>
            <a:r>
              <a:rPr lang="en-US" sz="2000" dirty="0">
                <a:solidFill>
                  <a:srgbClr val="404040"/>
                </a:solidFill>
              </a:rPr>
              <a:t>to convert x to a plain integer.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404040"/>
                </a:solidFill>
              </a:rPr>
              <a:t>Type </a:t>
            </a:r>
            <a:r>
              <a:rPr lang="en-US" sz="2000" b="1" dirty="0">
                <a:solidFill>
                  <a:srgbClr val="404040"/>
                </a:solidFill>
              </a:rPr>
              <a:t>long(x)</a:t>
            </a:r>
            <a:r>
              <a:rPr lang="en-US" sz="2000" dirty="0">
                <a:solidFill>
                  <a:srgbClr val="404040"/>
                </a:solidFill>
              </a:rPr>
              <a:t> to convert x to a long integer.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404040"/>
                </a:solidFill>
              </a:rPr>
              <a:t>Type </a:t>
            </a:r>
            <a:r>
              <a:rPr lang="en-US" sz="2000" b="1" dirty="0">
                <a:solidFill>
                  <a:srgbClr val="404040"/>
                </a:solidFill>
              </a:rPr>
              <a:t>float(x)</a:t>
            </a:r>
            <a:r>
              <a:rPr lang="en-US" sz="2000" dirty="0">
                <a:solidFill>
                  <a:srgbClr val="404040"/>
                </a:solidFill>
              </a:rPr>
              <a:t> to convert x to a floating-point number.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404040"/>
                </a:solidFill>
              </a:rPr>
              <a:t>Type </a:t>
            </a:r>
            <a:r>
              <a:rPr lang="en-US" sz="2000" b="1" dirty="0">
                <a:solidFill>
                  <a:srgbClr val="404040"/>
                </a:solidFill>
              </a:rPr>
              <a:t>complex(x)</a:t>
            </a:r>
            <a:r>
              <a:rPr lang="en-US" sz="2000" dirty="0">
                <a:solidFill>
                  <a:srgbClr val="404040"/>
                </a:solidFill>
              </a:rPr>
              <a:t> to convert x to a complex number with real part x and imaginary part zero.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404040"/>
                </a:solidFill>
              </a:rPr>
              <a:t>Type </a:t>
            </a:r>
            <a:r>
              <a:rPr lang="en-US" sz="2000" b="1" dirty="0">
                <a:solidFill>
                  <a:srgbClr val="404040"/>
                </a:solidFill>
              </a:rPr>
              <a:t>complex(x, y)</a:t>
            </a:r>
            <a:r>
              <a:rPr lang="en-US" sz="2000" dirty="0">
                <a:solidFill>
                  <a:srgbClr val="404040"/>
                </a:solidFill>
              </a:rPr>
              <a:t> to convert x and y to a complex number with real part x and imaginary part y. x and y are numeric expressions</a:t>
            </a:r>
          </a:p>
          <a:p>
            <a:pPr>
              <a:lnSpc>
                <a:spcPct val="90000"/>
              </a:lnSpc>
            </a:pPr>
            <a:endParaRPr lang="en-US" sz="17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989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6AC1-57AA-A7FA-EC3F-2795D1A37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2B9912FA-BF26-4620-DAEC-014A248F3907}"/>
              </a:ext>
            </a:extLst>
          </p:cNvPr>
          <p:cNvSpPr txBox="1">
            <a:spLocks/>
          </p:cNvSpPr>
          <p:nvPr/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dirty="0"/>
              <a:t>Strings are amongst the most popular types in Python. </a:t>
            </a:r>
          </a:p>
          <a:p>
            <a:pPr marL="0" indent="0" algn="just">
              <a:buNone/>
            </a:pPr>
            <a:r>
              <a:rPr lang="en-US" sz="2800" dirty="0"/>
              <a:t>We can create them simply by enclosing characters in quotes. Python treats single quotes the same as double quotes. </a:t>
            </a: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var1 </a:t>
            </a:r>
            <a:r>
              <a:rPr lang="en-US" sz="2800" dirty="0">
                <a:solidFill>
                  <a:srgbClr val="66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'Hello World!‘</a:t>
            </a: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var2 </a:t>
            </a:r>
            <a:r>
              <a:rPr lang="en-US" sz="2800" dirty="0">
                <a:solidFill>
                  <a:srgbClr val="66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0088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"Python Programming"</a:t>
            </a:r>
            <a:r>
              <a:rPr lang="en-US" sz="800" dirty="0"/>
              <a:t> </a:t>
            </a:r>
            <a:endParaRPr lang="en-US" sz="4400" dirty="0">
              <a:latin typeface="Arial" panose="020B0604020202020204" pitchFamily="34" charset="0"/>
            </a:endParaRPr>
          </a:p>
          <a:p>
            <a:pPr algn="just"/>
            <a:endParaRPr lang="en-US" sz="2800" dirty="0"/>
          </a:p>
          <a:p>
            <a:pPr algn="just"/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180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C38D2-A93C-7F6E-0D7C-2D0F4C65C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 dirty="0">
                <a:latin typeface="+mj-lt"/>
                <a:ea typeface="+mj-ea"/>
                <a:cs typeface="+mj-cs"/>
              </a:rPr>
              <a:t>Accessing Values in Strings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3E622B21-63F1-0E08-4D39-CCCE34862A52}"/>
              </a:ext>
            </a:extLst>
          </p:cNvPr>
          <p:cNvSpPr txBox="1">
            <a:spLocks/>
          </p:cNvSpPr>
          <p:nvPr/>
        </p:nvSpPr>
        <p:spPr>
          <a:xfrm>
            <a:off x="1154954" y="2603500"/>
            <a:ext cx="5211979" cy="3263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Python does not support a character type; these are treated as strings of length one, thus also considered a substring.</a:t>
            </a:r>
          </a:p>
          <a:p>
            <a:r>
              <a:rPr lang="en-US" dirty="0"/>
              <a:t>To access substrings, use the square brackets for slicing along with the index or indices to obtain your substring.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1D24D-8497-A57C-FBC9-9EF35FFA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613" y="2929696"/>
            <a:ext cx="4771827" cy="290406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226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5DEA9-85F9-8D95-21EB-1F9453E5E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Strings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6C5636D0-C646-E05B-2FA8-004DA3550848}"/>
              </a:ext>
            </a:extLst>
          </p:cNvPr>
          <p:cNvSpPr txBox="1">
            <a:spLocks/>
          </p:cNvSpPr>
          <p:nvPr/>
        </p:nvSpPr>
        <p:spPr>
          <a:xfrm>
            <a:off x="1333084" y="1961765"/>
            <a:ext cx="8761413" cy="34163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/>
              <a:t>You can "update" an existing string by (re)assigning a variable to another string. The new value can be related to its previous value or to a completely different string altogether.</a:t>
            </a:r>
          </a:p>
          <a:p>
            <a:pPr algn="just"/>
            <a:endParaRPr lang="en-US" sz="24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22BFC8-B202-8E16-9B18-CCFBBD4A7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636" y="3516311"/>
            <a:ext cx="7966308" cy="21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52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6AD80-446C-858F-0A59-E9D304F48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String Special Operators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709D96-981E-3C8A-F978-DCDEBBAA2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30" y="630196"/>
            <a:ext cx="7382961" cy="554818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0522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dvantages of Python: Top 9 Compelling Reasons to Choose It">
            <a:extLst>
              <a:ext uri="{FF2B5EF4-FFF2-40B4-BE49-F238E27FC236}">
                <a16:creationId xmlns:a16="http://schemas.microsoft.com/office/drawing/2014/main" id="{20C493AC-6844-BCEF-096C-89868AEB4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7" b="8744"/>
          <a:stretch>
            <a:fillRect/>
          </a:stretch>
        </p:blipFill>
        <p:spPr bwMode="auto">
          <a:xfrm>
            <a:off x="954881" y="1626920"/>
            <a:ext cx="10282237" cy="514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989E677-D452-4B33-DB49-45C452BD123A}"/>
              </a:ext>
            </a:extLst>
          </p:cNvPr>
          <p:cNvSpPr txBox="1"/>
          <p:nvPr/>
        </p:nvSpPr>
        <p:spPr>
          <a:xfrm>
            <a:off x="2695699" y="570017"/>
            <a:ext cx="7018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Why should we learn Python?</a:t>
            </a:r>
          </a:p>
        </p:txBody>
      </p:sp>
    </p:spTree>
    <p:extLst>
      <p:ext uri="{BB962C8B-B14F-4D97-AF65-F5344CB8AC3E}">
        <p14:creationId xmlns:p14="http://schemas.microsoft.com/office/powerpoint/2010/main" val="1543687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F0B9-EF7F-F53D-40BA-ECC48B7EF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Lists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E3F3EB6A-A8D0-20DC-5D06-5F8F80791125}"/>
              </a:ext>
            </a:extLst>
          </p:cNvPr>
          <p:cNvSpPr txBox="1">
            <a:spLocks/>
          </p:cNvSpPr>
          <p:nvPr/>
        </p:nvSpPr>
        <p:spPr>
          <a:xfrm>
            <a:off x="880753" y="1957491"/>
            <a:ext cx="9078167" cy="45353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dirty="0"/>
              <a:t>Lists are the most versatile of Python's compound data types. </a:t>
            </a:r>
          </a:p>
          <a:p>
            <a:pPr algn="just"/>
            <a:r>
              <a:rPr lang="en-US" sz="2800" dirty="0"/>
              <a:t>A list contains items separated by commas and enclosed within square brackets ([]). </a:t>
            </a:r>
          </a:p>
          <a:p>
            <a:pPr algn="just"/>
            <a:r>
              <a:rPr lang="en-US" sz="2800" dirty="0"/>
              <a:t>To some extent, lists are similar to arrays in C.</a:t>
            </a:r>
          </a:p>
          <a:p>
            <a:pPr algn="just"/>
            <a:r>
              <a:rPr lang="en-US" sz="2800" dirty="0"/>
              <a:t>One difference </a:t>
            </a:r>
            <a:r>
              <a:rPr lang="en-US" sz="2800" dirty="0">
                <a:solidFill>
                  <a:schemeClr val="tx1"/>
                </a:solidFill>
              </a:rPr>
              <a:t>between them is that all the items belonging to a list can be of different data type.</a:t>
            </a:r>
          </a:p>
        </p:txBody>
      </p:sp>
    </p:spTree>
    <p:extLst>
      <p:ext uri="{BB962C8B-B14F-4D97-AF65-F5344CB8AC3E}">
        <p14:creationId xmlns:p14="http://schemas.microsoft.com/office/powerpoint/2010/main" val="4078880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F32E3-A220-C190-9D5A-8FCCEA7E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Lists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66EA41C-16D5-8FE6-5D86-DF38F0EED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83" y="1556792"/>
            <a:ext cx="8530952" cy="448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80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8978C-8026-DA8E-C5BE-AB1A76149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Tuples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615929BE-AF57-FAA4-8549-DC4F872902DF}"/>
              </a:ext>
            </a:extLst>
          </p:cNvPr>
          <p:cNvSpPr txBox="1">
            <a:spLocks/>
          </p:cNvSpPr>
          <p:nvPr/>
        </p:nvSpPr>
        <p:spPr>
          <a:xfrm>
            <a:off x="1119328" y="2320080"/>
            <a:ext cx="8761413" cy="34163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dirty="0"/>
              <a:t>A tuple is another sequence data type that is similar to the list.</a:t>
            </a:r>
          </a:p>
          <a:p>
            <a:pPr algn="just"/>
            <a:r>
              <a:rPr lang="en-US" sz="2800" dirty="0"/>
              <a:t>A tuple consists of a number of values separated by commas. </a:t>
            </a:r>
          </a:p>
          <a:p>
            <a:pPr algn="just"/>
            <a:r>
              <a:rPr lang="en-US" sz="2800" dirty="0"/>
              <a:t>Unlike lists, however, tuples are enclosed within parentheses.</a:t>
            </a:r>
          </a:p>
          <a:p>
            <a:pPr algn="just"/>
            <a:r>
              <a:rPr lang="en-US" sz="2800" dirty="0"/>
              <a:t>The main differences between lists and tuples are: Lists are enclosed in brackets ( [ ] ) and their elements and size can be changed, </a:t>
            </a:r>
          </a:p>
          <a:p>
            <a:pPr algn="just"/>
            <a:r>
              <a:rPr lang="en-US" sz="2800" dirty="0"/>
              <a:t>while tuples are enclosed in parentheses ( ( ) ) and cannot be updated. </a:t>
            </a:r>
          </a:p>
          <a:p>
            <a:pPr algn="just"/>
            <a:r>
              <a:rPr lang="en-US" sz="2800" dirty="0"/>
              <a:t>Tuples can be thought of as </a:t>
            </a:r>
            <a:r>
              <a:rPr lang="en-US" sz="2800" b="1" dirty="0">
                <a:solidFill>
                  <a:srgbClr val="FF0000"/>
                </a:solidFill>
              </a:rPr>
              <a:t>read-only</a:t>
            </a:r>
            <a:r>
              <a:rPr lang="en-US" sz="2800" dirty="0">
                <a:solidFill>
                  <a:srgbClr val="FF0000"/>
                </a:solidFill>
              </a:rPr>
              <a:t> lists</a:t>
            </a:r>
            <a:r>
              <a:rPr lang="en-US" sz="2800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16997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2AC0-91C2-10B3-F05E-6A1D1F2C4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Python Tuples</a:t>
            </a:r>
            <a:br>
              <a:rPr lang="en-US" dirty="0"/>
            </a:br>
            <a:br>
              <a:rPr lang="en-US" dirty="0"/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CE8ABED-B693-3E64-9D1B-F689D106B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265" y="1321942"/>
            <a:ext cx="7691759" cy="462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10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EC572-6D38-937D-0329-0176A714B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Dictionary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C6CBCED-BDB5-6328-76B6-D4E96D35BE64}"/>
              </a:ext>
            </a:extLst>
          </p:cNvPr>
          <p:cNvSpPr txBox="1">
            <a:spLocks/>
          </p:cNvSpPr>
          <p:nvPr/>
        </p:nvSpPr>
        <p:spPr>
          <a:xfrm>
            <a:off x="1166829" y="1843479"/>
            <a:ext cx="8761413" cy="34163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</a:t>
            </a:r>
            <a:r>
              <a:rPr lang="en-US" sz="2800" dirty="0">
                <a:solidFill>
                  <a:srgbClr val="FF0000"/>
                </a:solidFill>
              </a:rPr>
              <a:t> </a:t>
            </a:r>
            <a:r>
              <a:rPr lang="en-US" sz="2800" b="1" dirty="0">
                <a:solidFill>
                  <a:srgbClr val="FF0000"/>
                </a:solidFill>
              </a:rPr>
              <a:t>Python dictionary</a:t>
            </a:r>
            <a:r>
              <a:rPr lang="en-US" sz="2800" dirty="0"/>
              <a:t> is a mapping of unique keys to values. </a:t>
            </a:r>
            <a:r>
              <a:rPr lang="en-US" sz="2800" b="1" dirty="0">
                <a:solidFill>
                  <a:srgbClr val="FF0000"/>
                </a:solidFill>
              </a:rPr>
              <a:t>Dictionaries</a:t>
            </a:r>
            <a:r>
              <a:rPr lang="en-US" sz="2800" dirty="0"/>
              <a:t> are mutable, which means they can be changed.</a:t>
            </a:r>
          </a:p>
          <a:p>
            <a:r>
              <a:rPr lang="en-US" sz="2800" dirty="0"/>
              <a:t>Dictionaries are enclosed by </a:t>
            </a:r>
            <a:r>
              <a:rPr lang="en-US" sz="2800" dirty="0">
                <a:solidFill>
                  <a:srgbClr val="FF0000"/>
                </a:solidFill>
              </a:rPr>
              <a:t>curly braces ({ }) </a:t>
            </a:r>
            <a:r>
              <a:rPr lang="en-US" sz="2800" dirty="0"/>
              <a:t>and values can be assigned and accessed using </a:t>
            </a:r>
            <a:r>
              <a:rPr lang="en-US" sz="2800" dirty="0">
                <a:solidFill>
                  <a:srgbClr val="FF0000"/>
                </a:solidFill>
              </a:rPr>
              <a:t>square braces ([]).</a:t>
            </a:r>
          </a:p>
        </p:txBody>
      </p:sp>
    </p:spTree>
    <p:extLst>
      <p:ext uri="{BB962C8B-B14F-4D97-AF65-F5344CB8AC3E}">
        <p14:creationId xmlns:p14="http://schemas.microsoft.com/office/powerpoint/2010/main" val="190878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Dictionary Functions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Len</a:t>
            </a:r>
            <a:r>
              <a:rPr lang="en-US" dirty="0"/>
              <a:t>-The method </a:t>
            </a:r>
            <a:r>
              <a:rPr lang="en-US" b="1" dirty="0" err="1"/>
              <a:t>len</a:t>
            </a:r>
            <a:r>
              <a:rPr lang="en-US" b="1" dirty="0"/>
              <a:t>()</a:t>
            </a:r>
            <a:r>
              <a:rPr lang="en-US" dirty="0"/>
              <a:t> gives the total length of the dictionary.</a:t>
            </a:r>
          </a:p>
          <a:p>
            <a:endParaRPr lang="en-US" dirty="0"/>
          </a:p>
          <a:p>
            <a:r>
              <a:rPr lang="en-US" dirty="0" err="1"/>
              <a:t>dict</a:t>
            </a:r>
            <a:r>
              <a:rPr lang="en-US" dirty="0"/>
              <a:t> = {'Name': 'Zara', 'Age': 7};</a:t>
            </a:r>
          </a:p>
          <a:p>
            <a:r>
              <a:rPr lang="en-US" dirty="0"/>
              <a:t>print (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dict</a:t>
            </a:r>
            <a:r>
              <a:rPr lang="en-US" dirty="0"/>
              <a:t>))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Copy</a:t>
            </a:r>
            <a:r>
              <a:rPr lang="en-US" dirty="0"/>
              <a:t>-The method </a:t>
            </a:r>
            <a:r>
              <a:rPr lang="en-US" b="1" dirty="0"/>
              <a:t>copy()</a:t>
            </a:r>
            <a:r>
              <a:rPr lang="en-US" dirty="0"/>
              <a:t> returns a shallow copy of the dictionary.</a:t>
            </a:r>
          </a:p>
          <a:p>
            <a:endParaRPr lang="en-US" dirty="0"/>
          </a:p>
          <a:p>
            <a:r>
              <a:rPr lang="en-US" dirty="0"/>
              <a:t>dict1 = {'Name': 'Zara', 'Age': 7}; </a:t>
            </a:r>
          </a:p>
          <a:p>
            <a:r>
              <a:rPr lang="en-US" dirty="0"/>
              <a:t>dict2 = dict1.copy() </a:t>
            </a:r>
          </a:p>
          <a:p>
            <a:r>
              <a:rPr lang="en-US" dirty="0"/>
              <a:t>print "New Dictionary : %s" % </a:t>
            </a:r>
            <a:r>
              <a:rPr lang="en-US" dirty="0" err="1"/>
              <a:t>str</a:t>
            </a:r>
            <a:r>
              <a:rPr lang="en-US" dirty="0"/>
              <a:t>(dict2)</a:t>
            </a:r>
          </a:p>
        </p:txBody>
      </p:sp>
    </p:spTree>
    <p:extLst>
      <p:ext uri="{BB962C8B-B14F-4D97-AF65-F5344CB8AC3E}">
        <p14:creationId xmlns:p14="http://schemas.microsoft.com/office/powerpoint/2010/main" val="3803309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5657"/>
            <a:ext cx="10515600" cy="500130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Keys-</a:t>
            </a:r>
            <a:r>
              <a:rPr lang="en-US" dirty="0"/>
              <a:t>The method </a:t>
            </a:r>
            <a:r>
              <a:rPr lang="en-US" b="1" dirty="0"/>
              <a:t>keys()</a:t>
            </a:r>
            <a:r>
              <a:rPr lang="en-US" dirty="0"/>
              <a:t> returns a list of all the available keys in the dictionary.</a:t>
            </a:r>
          </a:p>
          <a:p>
            <a:r>
              <a:rPr lang="en-US" dirty="0" err="1"/>
              <a:t>my_dict</a:t>
            </a:r>
            <a:r>
              <a:rPr lang="en-US" dirty="0"/>
              <a:t> = {'</a:t>
            </a:r>
            <a:r>
              <a:rPr lang="en-US" dirty="0" err="1"/>
              <a:t>name':'Jack</a:t>
            </a:r>
            <a:r>
              <a:rPr lang="en-US" dirty="0"/>
              <a:t>', 'age': 26}</a:t>
            </a:r>
          </a:p>
          <a:p>
            <a:r>
              <a:rPr lang="en-US" dirty="0"/>
              <a:t>print "Value : %s" % </a:t>
            </a:r>
            <a:r>
              <a:rPr lang="en-US" dirty="0" err="1"/>
              <a:t>dict.keys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Values-</a:t>
            </a:r>
            <a:r>
              <a:rPr lang="en-US" dirty="0"/>
              <a:t>The method </a:t>
            </a:r>
            <a:r>
              <a:rPr lang="en-US" b="1" dirty="0"/>
              <a:t>values()</a:t>
            </a:r>
            <a:r>
              <a:rPr lang="en-US" dirty="0"/>
              <a:t> returns a list of all the values available in a given dictionary.</a:t>
            </a:r>
          </a:p>
          <a:p>
            <a:endParaRPr lang="en-US" dirty="0"/>
          </a:p>
          <a:p>
            <a:r>
              <a:rPr lang="en-US" dirty="0"/>
              <a:t>print "Value : %s" % </a:t>
            </a:r>
            <a:r>
              <a:rPr lang="en-US" dirty="0" err="1"/>
              <a:t>dict.values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29532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Set in Python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set is an unordered collection of items.</a:t>
            </a:r>
          </a:p>
          <a:p>
            <a:endParaRPr lang="en-US" dirty="0"/>
          </a:p>
          <a:p>
            <a:r>
              <a:rPr lang="en-US" dirty="0"/>
              <a:t> Every element is unique (no duplicates) and must be immutable (which cannot be changed).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my_set</a:t>
            </a:r>
            <a:r>
              <a:rPr lang="en-US" dirty="0"/>
              <a:t> = {1, 2, 3}</a:t>
            </a:r>
          </a:p>
          <a:p>
            <a:r>
              <a:rPr lang="en-US" dirty="0"/>
              <a:t>print(</a:t>
            </a:r>
            <a:r>
              <a:rPr lang="en-US" dirty="0" err="1"/>
              <a:t>my_set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3774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b="1" dirty="0"/>
              <a:t>Change a set in Python</a:t>
            </a:r>
            <a:br>
              <a:rPr lang="en-US" b="1" dirty="0"/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D2D0444-9614-A6CF-ACC4-813EB1C731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1361587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7152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Remove elements from a set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particular item can be removed from set using methods, discard() and remove().</a:t>
            </a:r>
          </a:p>
          <a:p>
            <a:r>
              <a:rPr lang="en-US" dirty="0"/>
              <a:t>The only difference between the two is that, while using </a:t>
            </a:r>
            <a:r>
              <a:rPr lang="en-US" dirty="0">
                <a:solidFill>
                  <a:srgbClr val="FF0000"/>
                </a:solidFill>
              </a:rPr>
              <a:t>discard()</a:t>
            </a:r>
            <a:r>
              <a:rPr lang="en-US" dirty="0"/>
              <a:t> if the item does not exist in the set, it remains unchanged. </a:t>
            </a:r>
          </a:p>
          <a:p>
            <a:endParaRPr lang="en-US" dirty="0"/>
          </a:p>
          <a:p>
            <a:r>
              <a:rPr lang="en-US" dirty="0"/>
              <a:t>But </a:t>
            </a:r>
            <a:r>
              <a:rPr lang="en-US" dirty="0">
                <a:solidFill>
                  <a:srgbClr val="FF0000"/>
                </a:solidFill>
              </a:rPr>
              <a:t>remove()</a:t>
            </a:r>
            <a:r>
              <a:rPr lang="en-US" dirty="0"/>
              <a:t> will raise an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 in such condition.</a:t>
            </a:r>
          </a:p>
          <a:p>
            <a:r>
              <a:rPr lang="en-US" dirty="0" err="1"/>
              <a:t>my_set.discard</a:t>
            </a:r>
            <a:r>
              <a:rPr lang="en-US" dirty="0"/>
              <a:t>(4)</a:t>
            </a:r>
          </a:p>
          <a:p>
            <a:r>
              <a:rPr lang="en-US" dirty="0"/>
              <a:t>print(</a:t>
            </a:r>
            <a:r>
              <a:rPr lang="en-US" dirty="0" err="1"/>
              <a:t>my_set</a:t>
            </a:r>
            <a:r>
              <a:rPr lang="en-US" dirty="0"/>
              <a:t>)</a:t>
            </a:r>
          </a:p>
          <a:p>
            <a:r>
              <a:rPr lang="en-US" dirty="0" err="1"/>
              <a:t>my_set.remove</a:t>
            </a:r>
            <a:r>
              <a:rPr lang="en-US" dirty="0"/>
              <a:t>(4)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534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5041B12-14B5-2266-6962-DBC868995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7" t="6753" r="9315" b="6840"/>
          <a:stretch>
            <a:fillRect/>
          </a:stretch>
        </p:blipFill>
        <p:spPr bwMode="auto">
          <a:xfrm>
            <a:off x="5390409" y="466106"/>
            <a:ext cx="6365174" cy="592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8F08DA-D16E-DAB1-C5FB-FBF4F8E29EA6}"/>
              </a:ext>
            </a:extLst>
          </p:cNvPr>
          <p:cNvSpPr txBox="1"/>
          <p:nvPr/>
        </p:nvSpPr>
        <p:spPr>
          <a:xfrm>
            <a:off x="304800" y="3112807"/>
            <a:ext cx="50856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GB" sz="4400" b="1" i="0" dirty="0">
                <a:solidFill>
                  <a:srgbClr val="232323"/>
                </a:solidFill>
                <a:effectLst/>
                <a:latin typeface="Satoshi-Bold"/>
              </a:rPr>
              <a:t>WHY USE PYTHON?</a:t>
            </a:r>
            <a:endParaRPr lang="en-GB" sz="4400" b="0" i="0" dirty="0">
              <a:solidFill>
                <a:srgbClr val="232323"/>
              </a:solidFill>
              <a:effectLst/>
              <a:latin typeface="Satoshi-Regular"/>
            </a:endParaRPr>
          </a:p>
          <a:p>
            <a:pPr>
              <a:buNone/>
            </a:pP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474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F84BB-919F-2C81-A2E6-E1BFDA943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372" y="1209957"/>
            <a:ext cx="3034580" cy="44380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E97216-DA0E-D06C-189D-845A8FCEF69D}"/>
              </a:ext>
            </a:extLst>
          </p:cNvPr>
          <p:cNvSpPr txBox="1"/>
          <p:nvPr/>
        </p:nvSpPr>
        <p:spPr>
          <a:xfrm>
            <a:off x="4678424" y="1059025"/>
            <a:ext cx="5860480" cy="4739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700" dirty="0">
                <a:effectLst/>
              </a:rPr>
              <a:t>Int: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effectLst/>
              </a:rPr>
              <a:t>For integer or  whole number, positive or negative, without decimals of unlimited length.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effectLst/>
              </a:rPr>
              <a:t>&gt;&gt;&gt; print(2465635468765)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effectLst/>
              </a:rPr>
              <a:t>2465635468765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effectLst/>
              </a:rPr>
              <a:t> &gt;&gt;&gt; print(0b10)          # 0b indicates binary number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effectLst/>
              </a:rPr>
              <a:t>2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/>
              <a:t>&gt;&gt;&gt; print(0x10)           # 0x indicates hexadecimal number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effectLst/>
              </a:rPr>
              <a:t>16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effectLst/>
              </a:rPr>
              <a:t> &gt;&gt;&gt; a=11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effectLst/>
              </a:rPr>
              <a:t>&gt;&gt;&gt; print(type(a))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effectLst/>
              </a:rPr>
              <a:t>&lt;class 'int'&gt;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71486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0CFF7-957F-3A3C-EE7D-55FC053CD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211" y="524366"/>
            <a:ext cx="8659853" cy="573206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Float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5318A7-8F63-95DA-77E8-94667F1169D5}"/>
              </a:ext>
            </a:extLst>
          </p:cNvPr>
          <p:cNvSpPr txBox="1"/>
          <p:nvPr/>
        </p:nvSpPr>
        <p:spPr>
          <a:xfrm>
            <a:off x="551103" y="1429785"/>
            <a:ext cx="10709571" cy="4466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Float: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Float, or "</a:t>
            </a:r>
            <a:r>
              <a:rPr lang="en-IN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floating point number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is a number, positive or negative. Float can also be scientific numbers with an "e" to indicate the power of 10.</a:t>
            </a:r>
            <a:endParaRPr lang="en-IN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&gt;&gt;&gt; y=2.8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&gt;&gt;&gt; y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2.8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&gt;&gt;&gt; print(0.00000045)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4.5e-07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&gt;&gt;&gt; y=2.8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&gt;&gt;&gt; print(type(y))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&lt;class 'float'&gt;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598451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6AE4E-B289-47DB-13F1-D820698D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66" y="363177"/>
            <a:ext cx="8646205" cy="696036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Boolean and String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791D33-7E4B-05F9-EBD3-A0D77607C2A5}"/>
              </a:ext>
            </a:extLst>
          </p:cNvPr>
          <p:cNvSpPr txBox="1"/>
          <p:nvPr/>
        </p:nvSpPr>
        <p:spPr>
          <a:xfrm>
            <a:off x="660944" y="1439223"/>
            <a:ext cx="5965487" cy="4894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Boolean: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Objects of Boolean type may have one of two values, True or False: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&gt;&gt;&gt; type(True)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&lt;class 'bool'&gt;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&gt;&gt;&gt; type(False)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&lt;class 'bool'&gt;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1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String: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&gt;&gt;&gt; print(‘Science college’)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Science college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&gt;&gt;&gt; type("My college")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&lt;class 'str'&gt;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07453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8BC2-3D26-9D76-8B3A-0C1DD766A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830" y="534486"/>
            <a:ext cx="8728879" cy="545123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0E3F3-3E85-328D-3788-139D19388C0C}"/>
              </a:ext>
            </a:extLst>
          </p:cNvPr>
          <p:cNvSpPr txBox="1"/>
          <p:nvPr/>
        </p:nvSpPr>
        <p:spPr>
          <a:xfrm>
            <a:off x="834983" y="1601843"/>
            <a:ext cx="8959362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 can store integers, decimals or characters in  variables.</a:t>
            </a:r>
            <a:endParaRPr lang="en-IN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Rules for Python variables:</a:t>
            </a:r>
            <a:endParaRPr lang="en-IN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rgbClr val="000000"/>
                </a:solidFill>
                <a:effectLst/>
                <a:latin typeface="ArialMT"/>
                <a:ea typeface="Times New Roman" panose="02020603050405020304" pitchFamily="18" charset="0"/>
                <a:cs typeface="ArialMT"/>
              </a:rPr>
              <a:t>• </a:t>
            </a: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variable name </a:t>
            </a:r>
            <a:r>
              <a:rPr lang="en-I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must start </a:t>
            </a: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 a letter or the underscore character</a:t>
            </a:r>
            <a:endParaRPr lang="en-IN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rgbClr val="000000"/>
                </a:solidFill>
                <a:effectLst/>
                <a:latin typeface="ArialMT"/>
                <a:ea typeface="Times New Roman" panose="02020603050405020304" pitchFamily="18" charset="0"/>
                <a:cs typeface="ArialMT"/>
              </a:rPr>
              <a:t>• </a:t>
            </a: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variable name </a:t>
            </a:r>
            <a:r>
              <a:rPr lang="en-I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cannot</a:t>
            </a: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start with a number</a:t>
            </a:r>
            <a:endParaRPr lang="en-IN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rgbClr val="000000"/>
                </a:solidFill>
                <a:effectLst/>
                <a:latin typeface="ArialMT"/>
                <a:ea typeface="Times New Roman" panose="02020603050405020304" pitchFamily="18" charset="0"/>
                <a:cs typeface="ArialMT"/>
              </a:rPr>
              <a:t>• </a:t>
            </a: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variable name </a:t>
            </a:r>
            <a:r>
              <a:rPr lang="en-I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 only </a:t>
            </a: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contain alpha-numeric characters and underscores (A-z, 0-9, and _ )</a:t>
            </a:r>
            <a:endParaRPr lang="en-IN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rgbClr val="000000"/>
                </a:solidFill>
                <a:effectLst/>
                <a:latin typeface="ArialMT"/>
                <a:ea typeface="Times New Roman" panose="02020603050405020304" pitchFamily="18" charset="0"/>
                <a:cs typeface="ArialMT"/>
              </a:rPr>
              <a:t>• </a:t>
            </a: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Variable names are case-sensitive (age, Age and AGE are three different variables)</a:t>
            </a:r>
            <a:endParaRPr lang="en-IN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a= 100                # An integer assignment</a:t>
            </a:r>
            <a:endParaRPr lang="en-IN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= 1040.23       # A floating point</a:t>
            </a:r>
            <a:endParaRPr lang="en-IN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 = "John"         # A string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6063559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03179-B301-5AB7-42B3-7E7869C55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024" y="784681"/>
            <a:ext cx="8809978" cy="523208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print 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F16F75-A68E-6F66-2CC5-EEBAB5D94427}"/>
              </a:ext>
            </a:extLst>
          </p:cNvPr>
          <p:cNvSpPr txBox="1"/>
          <p:nvPr/>
        </p:nvSpPr>
        <p:spPr>
          <a:xfrm>
            <a:off x="464024" y="2318037"/>
            <a:ext cx="8249153" cy="4083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&gt;&gt;&gt;type(print)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</a:pPr>
            <a:r>
              <a:rPr lang="en-IN" sz="1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builtin_function_or_method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&gt;&gt;&gt;print( ‘Good morning’ )  or  print(“Good morning”)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</a:pPr>
            <a:r>
              <a:rPr lang="en-IN" sz="1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pPr algn="just"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Good morning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</a:pPr>
            <a:endParaRPr lang="en-IN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&gt;&gt;&gt;print(“Workshop”, “on”, “Python”)  or  print(“Workshop on Python”)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1000"/>
              </a:spcAft>
            </a:pPr>
            <a:r>
              <a:rPr lang="en-IN" sz="1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</a:p>
          <a:p>
            <a:pPr algn="just"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Workshop on Python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803644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FEAF7-F370-8442-4CE9-C66B64E7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29" y="300537"/>
            <a:ext cx="8482825" cy="586592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print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BC3EE-57B1-642C-D8C0-BB1B6052A337}"/>
              </a:ext>
            </a:extLst>
          </p:cNvPr>
          <p:cNvSpPr txBox="1"/>
          <p:nvPr/>
        </p:nvSpPr>
        <p:spPr>
          <a:xfrm>
            <a:off x="800484" y="1477377"/>
            <a:ext cx="7781323" cy="4466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&gt;&gt;&gt;print(‘Workshop’, ‘on’, ‘Python’, 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sep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=’\n’)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sep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=‘\n’ will put each word in a new line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Workshop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on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Python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&gt;&gt;&gt;print(‘Workshop’, ‘on’, ‘Python’, 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sep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=’, ’)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sep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=‘, ’ will print words separated by , 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Workshop, on, Python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947847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B591D-52EE-BC38-6E09-4AF88AA3D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094" y="1035033"/>
            <a:ext cx="8878217" cy="559559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print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8AB315-6C8D-BC76-62A2-0ABF885F4109}"/>
              </a:ext>
            </a:extLst>
          </p:cNvPr>
          <p:cNvSpPr txBox="1"/>
          <p:nvPr/>
        </p:nvSpPr>
        <p:spPr>
          <a:xfrm>
            <a:off x="575402" y="2080109"/>
            <a:ext cx="6709582" cy="4882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int_list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[1, 2, 3, 4, 5]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int_list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    </a:t>
            </a:r>
            <a:r>
              <a:rPr lang="en-IN" sz="1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printing a list</a:t>
            </a:r>
            <a:endParaRPr lang="en-IN" sz="16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[1, 2, 3,  4, 5]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my_tuple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 (10, 20, 30)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my_tuple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        </a:t>
            </a:r>
            <a:r>
              <a:rPr lang="en-IN" sz="1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printing a tuple</a:t>
            </a:r>
            <a:endParaRPr lang="en-IN" sz="16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Output:  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(10, 20, 30)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my_dict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{“language”: “Python”, “field”: “data science”}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my_dict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       </a:t>
            </a:r>
            <a:r>
              <a:rPr lang="en-IN" sz="1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printing a dictionary</a:t>
            </a:r>
            <a:endParaRPr lang="en-IN" sz="16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Output:   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{“language”: “Python”, “field”: “data science”}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my_set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{“red”, “yellow”, “green”, “blue”}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my_set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       </a:t>
            </a:r>
            <a:r>
              <a:rPr lang="en-IN" sz="1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#printing a set</a:t>
            </a:r>
            <a:endParaRPr lang="en-IN" sz="16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{“red”, “yellow”, “green”, “blue”} 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790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1831B-7E5D-BAD7-6272-AA9C0AF96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57" y="287297"/>
            <a:ext cx="8796331" cy="630554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print function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CA1264-2063-38DC-031F-9A5BD6B69998}"/>
              </a:ext>
            </a:extLst>
          </p:cNvPr>
          <p:cNvSpPr txBox="1"/>
          <p:nvPr/>
        </p:nvSpPr>
        <p:spPr>
          <a:xfrm>
            <a:off x="690186" y="1386616"/>
            <a:ext cx="7406273" cy="487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str1 = ‘Python code’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str2 = ‘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code’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print(str1)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print(str2)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Python code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print(str1, end=’  ‘)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print(str2)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Python code 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print(str1, end=’, ‘)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print(str2)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Python code, 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6829273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82350-813B-6938-3592-AFDD56076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759" y="376572"/>
            <a:ext cx="8957479" cy="545123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print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630879-3E42-4C6F-4BEA-5EDD7F418009}"/>
              </a:ext>
            </a:extLst>
          </p:cNvPr>
          <p:cNvSpPr txBox="1"/>
          <p:nvPr/>
        </p:nvSpPr>
        <p:spPr>
          <a:xfrm>
            <a:off x="845759" y="1415760"/>
            <a:ext cx="2442949" cy="4757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items = [ 1, 2, 3, 4, 5]</a:t>
            </a:r>
            <a:endParaRPr lang="en-IN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item in items:</a:t>
            </a:r>
            <a:endParaRPr lang="en-IN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print(item)</a:t>
            </a:r>
            <a:endParaRPr lang="en-IN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2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3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4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5</a:t>
            </a: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1917C-1E22-B2CE-9785-3BBB7DCA1D34}"/>
              </a:ext>
            </a:extLst>
          </p:cNvPr>
          <p:cNvSpPr txBox="1"/>
          <p:nvPr/>
        </p:nvSpPr>
        <p:spPr>
          <a:xfrm>
            <a:off x="5645134" y="1415760"/>
            <a:ext cx="2813801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items = [ 1, 2, 3, 4, 5]</a:t>
            </a:r>
            <a:endParaRPr lang="en-IN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item in items:</a:t>
            </a:r>
            <a:endParaRPr lang="en-IN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print(item, end=’  ‘)</a:t>
            </a:r>
            <a:endParaRPr lang="en-IN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1  2  3  4  5</a:t>
            </a:r>
            <a:endParaRPr lang="en-IN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4376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CDE1-602E-AD3F-0B47-76667087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423" y="430824"/>
            <a:ext cx="8614579" cy="597876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Operators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B05631-FC99-75DC-DE9F-0E2AF1208E3F}"/>
              </a:ext>
            </a:extLst>
          </p:cNvPr>
          <p:cNvSpPr txBox="1"/>
          <p:nvPr/>
        </p:nvSpPr>
        <p:spPr>
          <a:xfrm>
            <a:off x="1051758" y="1660198"/>
            <a:ext cx="8679976" cy="430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ddition                       +                                         Subtraction                       -    </a:t>
            </a:r>
            <a:endParaRPr lang="en-IN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Multiplication              *                                         Exponentiation                 **</a:t>
            </a:r>
            <a:endParaRPr lang="en-IN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Division                       /                                          Integer division                / /      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Remainder                   %</a:t>
            </a:r>
            <a:endParaRPr lang="en-IN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Binary left shift           &lt;&lt;                                       Binary right shift               &gt;&gt;</a:t>
            </a:r>
            <a:endParaRPr lang="en-IN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                             &amp;                                        Or                                       |</a:t>
            </a:r>
            <a:endParaRPr lang="en-IN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Less than                      &lt;                                         </a:t>
            </a:r>
            <a:r>
              <a:rPr lang="en-I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reater than                       &gt;</a:t>
            </a:r>
            <a:endParaRPr lang="en-IN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Less than or equal to    &lt;=                                       Greater than or equal to    &gt;=</a:t>
            </a:r>
            <a:endParaRPr lang="en-IN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 equality             ==                                       Check not equal                !=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811514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D060-FC96-3068-1921-C12206700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32323"/>
                </a:solidFill>
                <a:effectLst/>
                <a:latin typeface="Satoshi-Regular"/>
              </a:rPr>
              <a:t>Python is widely used because:</a:t>
            </a:r>
            <a:br>
              <a:rPr lang="en-GB" b="0" i="0" dirty="0">
                <a:solidFill>
                  <a:srgbClr val="232323"/>
                </a:solidFill>
                <a:effectLst/>
                <a:latin typeface="Satoshi-Regular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28BAEF-A1E3-A928-923B-B8FF9A66772E}"/>
              </a:ext>
            </a:extLst>
          </p:cNvPr>
          <p:cNvSpPr txBox="1"/>
          <p:nvPr/>
        </p:nvSpPr>
        <p:spPr>
          <a:xfrm>
            <a:off x="589808" y="1514795"/>
            <a:ext cx="1160219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3200" b="0" i="0" u="none" strike="noStrike" dirty="0">
                <a:solidFill>
                  <a:srgbClr val="232323"/>
                </a:solidFill>
                <a:effectLst/>
                <a:latin typeface="Satoshi-Regular"/>
              </a:rPr>
              <a:t>It is easier to read 📖, write ✍️, and has shorter code 💻 compared to languages like C++ or Java.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200" b="0" i="0" u="none" strike="noStrike" dirty="0">
                <a:solidFill>
                  <a:srgbClr val="232323"/>
                </a:solidFill>
                <a:effectLst/>
                <a:latin typeface="Satoshi-Regular"/>
              </a:rPr>
              <a:t>It supports multiple programming paradigms , including object-oriented ⭕, imperative 📌, functional, and procedural programming.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200" b="0" i="0" u="none" strike="noStrike" dirty="0">
                <a:solidFill>
                  <a:srgbClr val="232323"/>
                </a:solidFill>
                <a:effectLst/>
                <a:latin typeface="Satoshi-Regular"/>
              </a:rPr>
              <a:t>It has extensive support libraries 📚 such as Django 🕸️ for web development and Pandas 🐼 for data analytics.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200" b="0" i="0" u="none" strike="noStrike" dirty="0">
                <a:solidFill>
                  <a:srgbClr val="232323"/>
                </a:solidFill>
                <a:effectLst/>
                <a:latin typeface="Satoshi-Regular"/>
              </a:rPr>
              <a:t>It is a dynamically typed language , meaning that the data type is based on the value assigned.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200" b="0" i="0" u="none" strike="noStrike" dirty="0">
                <a:solidFill>
                  <a:srgbClr val="232323"/>
                </a:solidFill>
                <a:effectLst/>
                <a:latin typeface="Satoshi-Regular"/>
              </a:rPr>
              <a:t>It follows the philosophy that "simplicity is the best" ✨.</a:t>
            </a:r>
          </a:p>
          <a:p>
            <a:pPr>
              <a:buNone/>
            </a:pP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792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5D24-2825-FDD0-318D-A946AF9FC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476" y="254811"/>
            <a:ext cx="8741739" cy="600502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Precedence of Operators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D9D9AF-8488-8DD9-25E5-02BF4A964097}"/>
              </a:ext>
            </a:extLst>
          </p:cNvPr>
          <p:cNvSpPr txBox="1"/>
          <p:nvPr/>
        </p:nvSpPr>
        <p:spPr>
          <a:xfrm>
            <a:off x="672367" y="1162831"/>
            <a:ext cx="7964125" cy="4863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  <a:endParaRPr lang="en-IN" sz="16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= 20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= 10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 = 15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 = 5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= 2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 = (a + b) * c / d  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print( f)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 = a + (b * c) / d - e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print(g)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 = a + b*c**e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print(h)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068738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4ADBB-48F5-6ABD-DC19-E0D0F5984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04" y="324530"/>
            <a:ext cx="8799218" cy="63304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Special Use of + and 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F5357-0A4A-9E9F-3202-1E3194B36AF4}"/>
              </a:ext>
            </a:extLst>
          </p:cNvPr>
          <p:cNvSpPr txBox="1"/>
          <p:nvPr/>
        </p:nvSpPr>
        <p:spPr>
          <a:xfrm>
            <a:off x="759793" y="1422394"/>
            <a:ext cx="7710853" cy="447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  <a:endParaRPr lang="en-IN" sz="1600" dirty="0">
              <a:solidFill>
                <a:srgbClr val="FF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"Python is "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"awesome."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 = x + y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print(z)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lang="en-IN" sz="1600" dirty="0">
              <a:solidFill>
                <a:srgbClr val="FF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 is awesome.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print(‘It is’ + 2*’very ’ + ’hot.’)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lang="en-IN" sz="1600" dirty="0">
              <a:solidFill>
                <a:srgbClr val="FF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is very </a:t>
            </a:r>
            <a:r>
              <a:rPr lang="en-IN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very</a:t>
            </a: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hot.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42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8B87D-EF9D-7967-B66B-94B471009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80" y="383244"/>
            <a:ext cx="8646205" cy="627796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Use of \”,  \n,   \t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6D956-97F4-A065-7BEA-7603F670507C}"/>
              </a:ext>
            </a:extLst>
          </p:cNvPr>
          <p:cNvSpPr txBox="1"/>
          <p:nvPr/>
        </p:nvSpPr>
        <p:spPr>
          <a:xfrm>
            <a:off x="730580" y="1573540"/>
            <a:ext cx="10074558" cy="4277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Specifying a </a:t>
            </a:r>
            <a:r>
              <a:rPr lang="en-IN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backslash (\) </a:t>
            </a: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front of the quote character in a string </a:t>
            </a:r>
            <a:r>
              <a:rPr lang="en-IN" dirty="0">
                <a:effectLst/>
                <a:latin typeface="TimesNewRomanPSMT"/>
                <a:ea typeface="Times New Roman" panose="02020603050405020304" pitchFamily="18" charset="0"/>
                <a:cs typeface="TimesNewRomanPSMT"/>
              </a:rPr>
              <a:t>“escapes” </a:t>
            </a: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and causes Python to suppress its usual special meaning. It is then interpreted simply as a literal single quote character:</a:t>
            </a:r>
            <a:endParaRPr lang="en-IN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&gt;&gt;&gt; print(" \”Beauty of  Flower\” ")</a:t>
            </a:r>
            <a:endParaRPr lang="en-IN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”Beauty of  Flower”</a:t>
            </a:r>
            <a:endParaRPr lang="en-IN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&gt;&gt;&gt; print('Red  \n Blue \n Green  ')</a:t>
            </a:r>
            <a:endParaRPr lang="en-IN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endParaRPr lang="en-IN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endParaRPr lang="en-IN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Green</a:t>
            </a:r>
            <a:endParaRPr lang="en-IN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&gt;&gt;&gt; print("a \t  b \t  c \t  d")</a:t>
            </a:r>
            <a:endParaRPr lang="en-IN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      b       c       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56998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160E7-8349-B8B2-CB57-4E5EB5B20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776" y="159942"/>
            <a:ext cx="8764461" cy="9779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Comments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0C6DED-9E11-6706-D492-CE7E11C0DD7A}"/>
              </a:ext>
            </a:extLst>
          </p:cNvPr>
          <p:cNvSpPr txBox="1"/>
          <p:nvPr/>
        </p:nvSpPr>
        <p:spPr>
          <a:xfrm>
            <a:off x="537915" y="1362409"/>
            <a:ext cx="11337410" cy="3847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Single-line comments begins with a hash ( # ) symbol and is useful in mentioning that the whole line should be considered as a comment until the end of line.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 Multi line comment is useful when we need to comment on many lines. In python, triple double quote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(“ “ “)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and single quote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(‘ ‘ ‘)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are used for multi-line commenting.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Example: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“““ My Program to find. Average of three numbers ”””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  =  29        #  Assigning value of a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 =  17       #  Assigning value of b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  =  36       #  Assigning value of c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average = ( a + b + c)/3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print(“Average value is ”, average)</a:t>
            </a:r>
          </a:p>
        </p:txBody>
      </p:sp>
    </p:spTree>
    <p:extLst>
      <p:ext uri="{BB962C8B-B14F-4D97-AF65-F5344CB8AC3E}">
        <p14:creationId xmlns:p14="http://schemas.microsoft.com/office/powerpoint/2010/main" val="2595305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B527-BA08-38DC-E608-5C87E7034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09" y="418106"/>
            <a:ext cx="8714444" cy="545123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CFA5A-EA3D-DF13-A308-14C1F2E10B3A}"/>
              </a:ext>
            </a:extLst>
          </p:cNvPr>
          <p:cNvSpPr txBox="1"/>
          <p:nvPr/>
        </p:nvSpPr>
        <p:spPr>
          <a:xfrm>
            <a:off x="851494" y="1309152"/>
            <a:ext cx="10489011" cy="491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file is some information or data which stays in the computer storage devices.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Files are of two types:  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 files 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binary files.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 files: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can create the text files by using the following syntax: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Variable name = open (“file.txt”, file mode)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xample: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f= open ("</a:t>
            </a:r>
            <a:r>
              <a:rPr lang="en-IN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hello.txt","w</a:t>
            </a: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+“)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86012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BFFD-9179-09D7-6ABB-91F7ED7DE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588" y="449815"/>
            <a:ext cx="9054194" cy="562708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File modes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4CE5370-EBBD-F685-68E6-45AB6AECF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980967"/>
              </p:ext>
            </p:extLst>
          </p:nvPr>
        </p:nvGraphicFramePr>
        <p:xfrm>
          <a:off x="580277" y="1111624"/>
          <a:ext cx="7799294" cy="53608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30382">
                  <a:extLst>
                    <a:ext uri="{9D8B030D-6E8A-4147-A177-3AD203B41FA5}">
                      <a16:colId xmlns:a16="http://schemas.microsoft.com/office/drawing/2014/main" val="588959837"/>
                    </a:ext>
                  </a:extLst>
                </a:gridCol>
                <a:gridCol w="5568912">
                  <a:extLst>
                    <a:ext uri="{9D8B030D-6E8A-4147-A177-3AD203B41FA5}">
                      <a16:colId xmlns:a16="http://schemas.microsoft.com/office/drawing/2014/main" val="3358409224"/>
                    </a:ext>
                  </a:extLst>
                </a:gridCol>
              </a:tblGrid>
              <a:tr h="3224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dirty="0">
                          <a:effectLst/>
                        </a:rPr>
                        <a:t>Mode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dirty="0">
                          <a:effectLst/>
                        </a:rPr>
                        <a:t>Description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0395838"/>
                  </a:ext>
                </a:extLst>
              </a:tr>
              <a:tr h="3224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dirty="0">
                          <a:effectLst/>
                        </a:rPr>
                        <a:t>‘r’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This is the default mode. It Opens file for reading.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7381731"/>
                  </a:ext>
                </a:extLst>
              </a:tr>
              <a:tr h="13684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dirty="0">
                          <a:effectLst/>
                        </a:rPr>
                        <a:t>‘w’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dirty="0">
                          <a:effectLst/>
                        </a:rPr>
                        <a:t>This Mode Opens file for writing.</a:t>
                      </a:r>
                      <a:endParaRPr lang="en-IN" sz="11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dirty="0">
                          <a:effectLst/>
                        </a:rPr>
                        <a:t>If file does not exist, it creates a new file.</a:t>
                      </a:r>
                      <a:endParaRPr lang="en-IN" sz="11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dirty="0">
                          <a:effectLst/>
                        </a:rPr>
                        <a:t>If file exists it truncates the file.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0007784"/>
                  </a:ext>
                </a:extLst>
              </a:tr>
              <a:tr h="6670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‘x’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dirty="0">
                          <a:effectLst/>
                        </a:rPr>
                        <a:t>Creates a new file. If file already exists, the operation fails.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0008116"/>
                  </a:ext>
                </a:extLst>
              </a:tr>
              <a:tr h="8454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‘a’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Open file in append mode.</a:t>
                      </a:r>
                      <a:endParaRPr lang="en-IN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If file does not exist, it creates a new file.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3626706"/>
                  </a:ext>
                </a:extLst>
              </a:tr>
              <a:tr h="3224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‘t’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This is the default mode. It opens in text mode.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2156986"/>
                  </a:ext>
                </a:extLst>
              </a:tr>
              <a:tr h="3224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‘b’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This opens in binary mode.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594396"/>
                  </a:ext>
                </a:extLst>
              </a:tr>
              <a:tr h="11900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>
                          <a:effectLst/>
                        </a:rPr>
                        <a:t>‘+’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dirty="0">
                          <a:effectLst/>
                        </a:rPr>
                        <a:t>This will open a file for reading and writing (updating)</a:t>
                      </a:r>
                      <a:endParaRPr lang="en-IN" sz="11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dirty="0">
                          <a:effectLst/>
                        </a:rPr>
                        <a:t>.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7538407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A4A7140B-A418-37B2-752B-954B147C9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277" y="1309826"/>
            <a:ext cx="1624477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8467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0CEC-2BF6-D80E-0F66-A52E2FF8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99" y="953611"/>
            <a:ext cx="8922310" cy="545123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Creating output 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E8ABE8-AD39-E610-FC72-A54B45A11600}"/>
              </a:ext>
            </a:extLst>
          </p:cNvPr>
          <p:cNvSpPr txBox="1"/>
          <p:nvPr/>
        </p:nvSpPr>
        <p:spPr>
          <a:xfrm>
            <a:off x="1083207" y="2161309"/>
            <a:ext cx="8515302" cy="322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 = open(‘output.txt’, ‘a+’)</a:t>
            </a:r>
            <a:endParaRPr lang="en-IN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items = [‘mango’, ‘orange’, ‘banana’, ‘apple’]</a:t>
            </a:r>
            <a:endParaRPr lang="en-IN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item in items:</a:t>
            </a:r>
            <a:endParaRPr lang="en-IN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print(item, file = file)</a:t>
            </a:r>
            <a:endParaRPr lang="en-IN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file.close</a:t>
            </a: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852411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0B7950-BB14-9E50-8704-B0D7AD957DF8}"/>
              </a:ext>
            </a:extLst>
          </p:cNvPr>
          <p:cNvSpPr txBox="1"/>
          <p:nvPr/>
        </p:nvSpPr>
        <p:spPr>
          <a:xfrm>
            <a:off x="290145" y="413238"/>
            <a:ext cx="8922093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Write a python program to open and read a file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a=open(“one.txt”, ”r”)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ontent = </a:t>
            </a:r>
            <a:r>
              <a:rPr lang="en-IN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a.read</a:t>
            </a: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print(content)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a.close</a:t>
            </a: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Write a python program to open and write “hello world” into a file.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f=open("</a:t>
            </a:r>
            <a:r>
              <a:rPr lang="en-IN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file.txt","a</a:t>
            </a: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")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f.write</a:t>
            </a: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("hello world")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f.close</a:t>
            </a:r>
            <a:r>
              <a:rPr lang="en-IN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008199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1BE0EA-5C11-36A8-F835-C6FECA692C00}"/>
              </a:ext>
            </a:extLst>
          </p:cNvPr>
          <p:cNvSpPr txBox="1"/>
          <p:nvPr/>
        </p:nvSpPr>
        <p:spPr>
          <a:xfrm>
            <a:off x="341194" y="655093"/>
            <a:ext cx="9239533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IN" sz="2000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ython program to write the content “Hi python programming” for the existing file.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f=open("</a:t>
            </a:r>
            <a:r>
              <a:rPr lang="en-IN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MyFile.txt",'w</a:t>
            </a:r>
            <a:r>
              <a:rPr lang="en-IN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')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f.write</a:t>
            </a:r>
            <a:r>
              <a:rPr lang="en-IN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("Hi python programming")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f.close</a:t>
            </a:r>
            <a:r>
              <a:rPr lang="en-IN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Write a python program to open and write the content to file and read it.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f=open("</a:t>
            </a:r>
            <a:r>
              <a:rPr lang="en-IN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abc.txt","w</a:t>
            </a:r>
            <a:r>
              <a:rPr lang="en-IN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+")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f.write</a:t>
            </a:r>
            <a:r>
              <a:rPr lang="en-IN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("Python Programming")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IN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f.read</a:t>
            </a:r>
            <a:r>
              <a:rPr lang="en-IN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f.close</a:t>
            </a:r>
            <a:r>
              <a:rPr lang="en-IN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IN" sz="2000" dirty="0">
                <a:effectLst/>
              </a:rPr>
              <a:t> </a:t>
            </a:r>
            <a:r>
              <a:rPr lang="en-IN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567641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343F-600F-9E52-63E5-58C8A7A65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55482"/>
            <a:ext cx="8761413" cy="8986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Python versions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EEE15B7-C3C9-2393-D8AD-868CAEB708B7}"/>
              </a:ext>
            </a:extLst>
          </p:cNvPr>
          <p:cNvSpPr txBox="1"/>
          <p:nvPr/>
        </p:nvSpPr>
        <p:spPr>
          <a:xfrm>
            <a:off x="534390" y="2271829"/>
            <a:ext cx="10877797" cy="3730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000" dirty="0">
                <a:effectLst/>
              </a:rPr>
              <a:t>Python was first released on February 20, 1991 and later on developed by Python Software Foundation.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>
                <a:effectLst/>
              </a:rPr>
              <a:t>Major Python versions are – </a:t>
            </a:r>
            <a:r>
              <a:rPr lang="en-US" sz="2000" b="1" dirty="0">
                <a:effectLst/>
              </a:rPr>
              <a:t>Python 1, Python 2 and Python 3.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On 26th January 1994, </a:t>
            </a:r>
            <a:r>
              <a:rPr lang="en-US" sz="2000" b="1" dirty="0">
                <a:effectLst/>
              </a:rPr>
              <a:t>Python 1.0 </a:t>
            </a:r>
            <a:r>
              <a:rPr lang="en-US" sz="2000" dirty="0">
                <a:effectLst/>
              </a:rPr>
              <a:t>was released.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On 16th October 2000, </a:t>
            </a:r>
            <a:r>
              <a:rPr lang="en-US" sz="2000" b="1" dirty="0">
                <a:effectLst/>
              </a:rPr>
              <a:t>Python 2.0 </a:t>
            </a:r>
            <a:r>
              <a:rPr lang="en-US" sz="2000" dirty="0">
                <a:effectLst/>
              </a:rPr>
              <a:t>was released with many new features.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  On 3rd December 2008, </a:t>
            </a:r>
            <a:r>
              <a:rPr lang="en-US" sz="2000" b="1" dirty="0">
                <a:effectLst/>
              </a:rPr>
              <a:t>Python 3.0</a:t>
            </a:r>
            <a:r>
              <a:rPr lang="en-US" sz="2000" dirty="0">
                <a:effectLst/>
              </a:rPr>
              <a:t> was released with more testing and   includes new features.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000" dirty="0"/>
              <a:t>Latest version - On 7</a:t>
            </a:r>
            <a:r>
              <a:rPr lang="en-US" sz="2000" baseline="30000" dirty="0"/>
              <a:t>nd</a:t>
            </a:r>
            <a:r>
              <a:rPr lang="en-US" sz="2000" dirty="0"/>
              <a:t> September 2024, Python 3.13 was released.</a:t>
            </a:r>
          </a:p>
        </p:txBody>
      </p:sp>
    </p:spTree>
    <p:extLst>
      <p:ext uri="{BB962C8B-B14F-4D97-AF65-F5344CB8AC3E}">
        <p14:creationId xmlns:p14="http://schemas.microsoft.com/office/powerpoint/2010/main" val="1047897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A78A23-C674-7746-C562-6B88F33F51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15" y="197827"/>
            <a:ext cx="3786554" cy="6462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424CFB-5D4F-8A7F-C8A0-37D64FF508D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44176" y="2177901"/>
            <a:ext cx="780356" cy="286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EEC479-666A-A497-15CA-730076686C04}"/>
              </a:ext>
            </a:extLst>
          </p:cNvPr>
          <p:cNvSpPr txBox="1"/>
          <p:nvPr/>
        </p:nvSpPr>
        <p:spPr>
          <a:xfrm>
            <a:off x="5934808" y="2177901"/>
            <a:ext cx="3209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B050"/>
                </a:solidFill>
              </a:rPr>
              <a:t>Searching for </a:t>
            </a:r>
          </a:p>
          <a:p>
            <a:r>
              <a:rPr lang="en-IN" sz="2400" b="1" dirty="0">
                <a:solidFill>
                  <a:srgbClr val="00B050"/>
                </a:solidFill>
              </a:rPr>
              <a:t>                   Python</a:t>
            </a:r>
          </a:p>
        </p:txBody>
      </p:sp>
    </p:spTree>
    <p:extLst>
      <p:ext uri="{BB962C8B-B14F-4D97-AF65-F5344CB8AC3E}">
        <p14:creationId xmlns:p14="http://schemas.microsoft.com/office/powerpoint/2010/main" val="340637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07" name="Freeform: Shape 820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0FEEE-0FD3-2E1D-3281-D88E0C4B9DED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1500"/>
              </a:spcAft>
            </a:pPr>
            <a:r>
              <a:rPr lang="en-US" sz="40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Download and Install Python </a:t>
            </a:r>
          </a:p>
        </p:txBody>
      </p:sp>
      <p:pic>
        <p:nvPicPr>
          <p:cNvPr id="8194" name="Picture 2" descr="Official Website to Download 2">
            <a:extLst>
              <a:ext uri="{FF2B5EF4-FFF2-40B4-BE49-F238E27FC236}">
                <a16:creationId xmlns:a16="http://schemas.microsoft.com/office/drawing/2014/main" id="{DD8B1E64-1036-60EA-72E9-BABF642D8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095053"/>
            <a:ext cx="7225748" cy="466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622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7" name="Rectangle 513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0AE9E7-6CF9-2A59-5B93-B86AAC1C2EAB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1500"/>
              </a:spcAft>
            </a:pPr>
            <a:r>
              <a:rPr lang="en-US" sz="66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Step 1: Select the exe file</a:t>
            </a:r>
          </a:p>
        </p:txBody>
      </p:sp>
      <p:sp>
        <p:nvSpPr>
          <p:cNvPr id="5138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Save the Latest Version Exe File to Local Hard drive 3">
            <a:extLst>
              <a:ext uri="{FF2B5EF4-FFF2-40B4-BE49-F238E27FC236}">
                <a16:creationId xmlns:a16="http://schemas.microsoft.com/office/drawing/2014/main" id="{708DD3FD-E84A-9CC1-3B20-C0CCAF24F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104" y="2633472"/>
            <a:ext cx="11242744" cy="358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568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3184</TotalTime>
  <Words>3200</Words>
  <Application>Microsoft Macintosh PowerPoint</Application>
  <PresentationFormat>Widescreen</PresentationFormat>
  <Paragraphs>389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3" baseType="lpstr">
      <vt:lpstr>Arial Unicode MS</vt:lpstr>
      <vt:lpstr>ArialMT</vt:lpstr>
      <vt:lpstr>Mulish</vt:lpstr>
      <vt:lpstr>Satoshi-Bold</vt:lpstr>
      <vt:lpstr>Satoshi-Regular</vt:lpstr>
      <vt:lpstr>TimesNewRomanPSMT</vt:lpstr>
      <vt:lpstr>Aptos</vt:lpstr>
      <vt:lpstr>Aptos Display</vt:lpstr>
      <vt:lpstr>Arial</vt:lpstr>
      <vt:lpstr>Calibri</vt:lpstr>
      <vt:lpstr>Courier New</vt:lpstr>
      <vt:lpstr>Times New Roman</vt:lpstr>
      <vt:lpstr>Wingdings</vt:lpstr>
      <vt:lpstr>Wingdings 3</vt:lpstr>
      <vt:lpstr>Office Theme</vt:lpstr>
      <vt:lpstr>Week 2.Introduction to Python  </vt:lpstr>
      <vt:lpstr>History of Python</vt:lpstr>
      <vt:lpstr>PowerPoint Presentation</vt:lpstr>
      <vt:lpstr>PowerPoint Presentation</vt:lpstr>
      <vt:lpstr>Python is widely used because: </vt:lpstr>
      <vt:lpstr>Python versions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Interpreter</vt:lpstr>
      <vt:lpstr>Python IDLE</vt:lpstr>
      <vt:lpstr>Running Python</vt:lpstr>
      <vt:lpstr>PowerPoint Presentation</vt:lpstr>
      <vt:lpstr>PowerPoint Presentation</vt:lpstr>
      <vt:lpstr>Running Python</vt:lpstr>
      <vt:lpstr>Running Python</vt:lpstr>
      <vt:lpstr>Data Types</vt:lpstr>
      <vt:lpstr>PowerPoint Presentation</vt:lpstr>
      <vt:lpstr>Setting the Data Type</vt:lpstr>
      <vt:lpstr>Python-Numbers</vt:lpstr>
      <vt:lpstr>Python-Numbers </vt:lpstr>
      <vt:lpstr>Number Type Conversion</vt:lpstr>
      <vt:lpstr>Strings</vt:lpstr>
      <vt:lpstr>Accessing Values in Strings</vt:lpstr>
      <vt:lpstr>Updating Strings</vt:lpstr>
      <vt:lpstr>String Special Operators</vt:lpstr>
      <vt:lpstr>Python Lists</vt:lpstr>
      <vt:lpstr>Python Lists</vt:lpstr>
      <vt:lpstr>Python Tuples</vt:lpstr>
      <vt:lpstr>     Python Tuples     </vt:lpstr>
      <vt:lpstr>Python Dictionary</vt:lpstr>
      <vt:lpstr>Dictionary Functions </vt:lpstr>
      <vt:lpstr>PowerPoint Presentation</vt:lpstr>
      <vt:lpstr>Set in Python </vt:lpstr>
      <vt:lpstr>Change a set in Python </vt:lpstr>
      <vt:lpstr>Remove elements from a set </vt:lpstr>
      <vt:lpstr>Integer</vt:lpstr>
      <vt:lpstr>Float</vt:lpstr>
      <vt:lpstr>Boolean and String</vt:lpstr>
      <vt:lpstr>Variables</vt:lpstr>
      <vt:lpstr>print  function</vt:lpstr>
      <vt:lpstr>print function</vt:lpstr>
      <vt:lpstr>print function</vt:lpstr>
      <vt:lpstr>print function</vt:lpstr>
      <vt:lpstr>print function</vt:lpstr>
      <vt:lpstr>Operators</vt:lpstr>
      <vt:lpstr>Precedence of Operators</vt:lpstr>
      <vt:lpstr>Special Use of + and *</vt:lpstr>
      <vt:lpstr>Use of \”,  \n,   \t</vt:lpstr>
      <vt:lpstr>Comments</vt:lpstr>
      <vt:lpstr>File</vt:lpstr>
      <vt:lpstr>File modes</vt:lpstr>
      <vt:lpstr>Creating output file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Shounak Mallick</dc:creator>
  <cp:lastModifiedBy>Shakhnoza Muksimova</cp:lastModifiedBy>
  <cp:revision>249</cp:revision>
  <cp:lastPrinted>2024-01-07T02:25:51Z</cp:lastPrinted>
  <dcterms:created xsi:type="dcterms:W3CDTF">2023-12-11T15:20:10Z</dcterms:created>
  <dcterms:modified xsi:type="dcterms:W3CDTF">2025-09-11T00:05:46Z</dcterms:modified>
</cp:coreProperties>
</file>